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Default Extension="bin" ContentType="application/vnd.openxmlformats-officedocument.oleObject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65" r:id="rId2"/>
    <p:sldMasterId id="2147484214" r:id="rId3"/>
  </p:sldMasterIdLst>
  <p:notesMasterIdLst>
    <p:notesMasterId r:id="rId30"/>
  </p:notesMasterIdLst>
  <p:handoutMasterIdLst>
    <p:handoutMasterId r:id="rId31"/>
  </p:handoutMasterIdLst>
  <p:sldIdLst>
    <p:sldId id="393" r:id="rId4"/>
    <p:sldId id="466" r:id="rId5"/>
    <p:sldId id="408" r:id="rId6"/>
    <p:sldId id="454" r:id="rId7"/>
    <p:sldId id="427" r:id="rId8"/>
    <p:sldId id="404" r:id="rId9"/>
    <p:sldId id="457" r:id="rId10"/>
    <p:sldId id="532" r:id="rId11"/>
    <p:sldId id="533" r:id="rId12"/>
    <p:sldId id="534" r:id="rId13"/>
    <p:sldId id="535" r:id="rId14"/>
    <p:sldId id="536" r:id="rId15"/>
    <p:sldId id="539" r:id="rId16"/>
    <p:sldId id="476" r:id="rId17"/>
    <p:sldId id="477" r:id="rId18"/>
    <p:sldId id="478" r:id="rId19"/>
    <p:sldId id="479" r:id="rId20"/>
    <p:sldId id="480" r:id="rId21"/>
    <p:sldId id="481" r:id="rId22"/>
    <p:sldId id="482" r:id="rId23"/>
    <p:sldId id="483" r:id="rId24"/>
    <p:sldId id="484" r:id="rId25"/>
    <p:sldId id="485" r:id="rId26"/>
    <p:sldId id="486" r:id="rId27"/>
    <p:sldId id="487" r:id="rId28"/>
    <p:sldId id="389" r:id="rId29"/>
  </p:sldIdLst>
  <p:sldSz cx="9144000" cy="6858000" type="screen4x3"/>
  <p:notesSz cx="6858000" cy="99266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EucrosiaUPC" pitchFamily="18" charset="-34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EucrosiaUPC" pitchFamily="18" charset="-34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EucrosiaUPC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EucrosiaUPC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EucrosiaUPC" pitchFamily="18" charset="-34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EucrosiaUPC" pitchFamily="18" charset="-34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EucrosiaUPC" pitchFamily="18" charset="-34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EucrosiaUPC" pitchFamily="18" charset="-34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EucrosiaUPC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66"/>
    <a:srgbClr val="66CCFF"/>
    <a:srgbClr val="000066"/>
    <a:srgbClr val="3399FF"/>
    <a:srgbClr val="CCFFFF"/>
    <a:srgbClr val="FF66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8960" autoAdjust="0"/>
  </p:normalViewPr>
  <p:slideViewPr>
    <p:cSldViewPr>
      <p:cViewPr>
        <p:scale>
          <a:sx n="70" d="100"/>
          <a:sy n="70" d="100"/>
        </p:scale>
        <p:origin x="-109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ngsana New" pitchFamily="18" charset="-34"/>
              </a:defRPr>
            </a:lvl1pPr>
          </a:lstStyle>
          <a:p>
            <a:pPr>
              <a:defRPr/>
            </a:pPr>
            <a:fld id="{D934D596-8BDC-4FA5-92DC-DC426A43C1E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14875"/>
            <a:ext cx="5486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ngsana New" pitchFamily="18" charset="-34"/>
              </a:defRPr>
            </a:lvl1pPr>
          </a:lstStyle>
          <a:p>
            <a:pPr>
              <a:defRPr/>
            </a:pPr>
            <a:fld id="{06ABB68C-59D4-4DC1-ACE0-78082B04291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46805-2E83-427B-8D58-B0A75D3D07B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B27E5-6F76-46D8-BAA9-3669DA83CAD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E4F21-7E8F-4574-B908-781AE6276A9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A1FF-3BD0-443E-A263-E7F789F199E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8" descr="logocdd15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" y="6238875"/>
            <a:ext cx="538163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09600" y="1371600"/>
            <a:ext cx="5562600" cy="2590800"/>
          </a:xfrm>
        </p:spPr>
        <p:txBody>
          <a:bodyPr/>
          <a:lstStyle>
            <a:lvl1pPr algn="l">
              <a:defRPr sz="6000">
                <a:cs typeface="Angsana New" pitchFamily="18" charset="-34"/>
              </a:defRPr>
            </a:lvl1pPr>
          </a:lstStyle>
          <a:p>
            <a:r>
              <a:rPr lang="th-TH"/>
              <a:t>ข้อค้นพบสำคัญ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esh title.png"/>
          <p:cNvPicPr>
            <a:picLocks noChangeAspect="1"/>
          </p:cNvPicPr>
          <p:nvPr/>
        </p:nvPicPr>
        <p:blipFill>
          <a:blip r:embed="rId2" cstate="print"/>
          <a:srcRect b="39771"/>
          <a:stretch>
            <a:fillRect/>
          </a:stretch>
        </p:blipFill>
        <p:spPr bwMode="auto">
          <a:xfrm>
            <a:off x="0" y="1566863"/>
            <a:ext cx="91440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9"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7"/>
            <a:ext cx="7772400" cy="1470025"/>
          </a:xfrm>
        </p:spPr>
        <p:txBody>
          <a:bodyPr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088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4634145-5E5A-4D7F-A8E5-A94BFE94FC93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088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088"/>
            <a:ext cx="685800" cy="365125"/>
          </a:xfrm>
        </p:spPr>
        <p:txBody>
          <a:bodyPr/>
          <a:lstStyle>
            <a:lvl1pPr>
              <a:defRPr sz="1100" b="1" kern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2695FB-7A01-4260-A968-B8EE6976557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8EB72-C43F-4AAE-8F71-CC7EDC7A287E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E79F7-0E39-4494-A5CD-CC3EC8C3273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esh sec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7138"/>
            <a:ext cx="914400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3100" y="6553200"/>
            <a:ext cx="19812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9B93D-0C10-4D70-A061-1B3FF8935A5F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553200"/>
            <a:ext cx="2895600" cy="23177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9700" y="6553200"/>
            <a:ext cx="6858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1EE36-AF7B-44EB-BB9B-F25BA6B95C5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2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2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8EB72-C43F-4AAE-8F71-CC7EDC7A287E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1BC7-BC49-43B8-86A1-6D6B8559965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4675188" y="1841500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280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990600" y="1841500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280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2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2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C4C38-210A-41A4-8D90-3E00CCE060AA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B34C1-41C6-4872-815F-DEB3D48D445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8EB72-C43F-4AAE-8F71-CC7EDC7A287E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DCE82-61EB-4476-BAB0-4EC4671794F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F6C57-8ED5-45E8-B9F2-505ECECD75E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8EB72-C43F-4AAE-8F71-CC7EDC7A287E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3292A-7D5A-442E-B51F-8BCA03651F5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8EB72-C43F-4AAE-8F71-CC7EDC7A287E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790FB-265B-43B5-AFE2-4D4726132F6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1" y="4495800"/>
            <a:ext cx="7219950" cy="871538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1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8EB72-C43F-4AAE-8F71-CC7EDC7A287E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2F64-528F-4BE0-A5D2-B9F55F37AA0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8EB72-C43F-4AAE-8F71-CC7EDC7A287E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E2BB-91DE-4BEB-BACD-51F454A204B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2"/>
            <a:ext cx="1752600" cy="452596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2"/>
            <a:ext cx="5257800" cy="452596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8EB72-C43F-4AAE-8F71-CC7EDC7A287E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ADBB1-3408-45C1-B6F0-BC5F247486A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7239000" y="5834063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000000"/>
                </a:solidFill>
                <a:cs typeface="+mn-cs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038600"/>
            <a:ext cx="4800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en-US"/>
              <a:t>คลิกเพื่อแก้ไขลักษณะชื่อเรื่องรองต้นแบบ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51177"/>
            <a:ext cx="7924800" cy="682625"/>
          </a:xfrm>
        </p:spPr>
        <p:txBody>
          <a:bodyPr/>
          <a:lstStyle>
            <a:lvl1pPr algn="ctr">
              <a:defRPr sz="4400" b="0"/>
            </a:lvl1pPr>
          </a:lstStyle>
          <a:p>
            <a:r>
              <a:rPr lang="en-US"/>
              <a:t>คลิกเพื่อแก้ไขลักษณะชื่อเรื่องต้นแบบ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537325"/>
            <a:ext cx="2133600" cy="244475"/>
          </a:xfrm>
        </p:spPr>
        <p:txBody>
          <a:bodyPr/>
          <a:lstStyle>
            <a:lvl1pPr algn="r">
              <a:defRPr sz="1200">
                <a:solidFill>
                  <a:srgbClr val="000000"/>
                </a:solidFill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953000" y="5943600"/>
            <a:ext cx="2297113" cy="244475"/>
          </a:xfrm>
        </p:spPr>
        <p:txBody>
          <a:bodyPr/>
          <a:lstStyle>
            <a:lvl1pPr algn="r">
              <a:defRPr b="1" i="1">
                <a:cs typeface="EucrosiaUPC" pitchFamily="18" charset="-34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54400" y="6526213"/>
            <a:ext cx="2133600" cy="244475"/>
          </a:xfrm>
        </p:spPr>
        <p:txBody>
          <a:bodyPr/>
          <a:lstStyle>
            <a:lvl1pPr>
              <a:defRPr sz="1200">
                <a:solidFill>
                  <a:srgbClr val="000000"/>
                </a:solidFill>
                <a:cs typeface="EucrosiaUPC" pitchFamily="18" charset="-34"/>
              </a:defRPr>
            </a:lvl1pPr>
          </a:lstStyle>
          <a:p>
            <a:pPr>
              <a:defRPr/>
            </a:pPr>
            <a:fld id="{18C911AB-3389-4476-90CA-A668EE0C3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fld id="{42D4E136-4316-4AC2-B130-E1E65D1BF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fld id="{19CCB3D8-D3E7-4742-B3C1-92351A76B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11314"/>
            <a:ext cx="4057650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67250" y="1611314"/>
            <a:ext cx="4057650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fld id="{5797EDF6-6C52-41F2-A7C9-047F913BF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fld id="{5CFB588A-4120-4911-A069-EB7C752AD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940EE-5894-4965-9731-9B1764E8B5C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fld id="{14392E62-817F-4886-8CA3-3D071C9F5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fld id="{844C3519-CFCF-44C0-A36E-82598C017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fld id="{1512E348-54D4-46D1-8E7B-C36FD08B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fld id="{257B8289-69FD-4CBF-8A59-F5106AD6C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fld id="{C7032D0B-FAE4-4EF3-84D5-795D9E92E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57976" y="269877"/>
            <a:ext cx="2066925" cy="60547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1" y="269877"/>
            <a:ext cx="6048375" cy="60547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fld id="{75F6474E-10FD-46AB-B262-07DD7FDA8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06FF6-A6AA-45BA-9798-5FBD01B1C44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1696E-A5D9-439F-B5FC-388F646A2AD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94404-7788-4492-97BF-BD24A78AB1A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78F74-6B54-4272-A54A-665C7FC89D8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D3BB0-E163-44AB-8574-68025572990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7BEE2-D461-486D-9821-BF173E60FB9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1C1D552-3A76-4617-A889-9889B4FD370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  <p:sldLayoutId id="2147484483" r:id="rId12"/>
    <p:sldLayoutId id="214748449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Fresh Master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100" y="188913"/>
            <a:ext cx="7797800" cy="1460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1638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52500" y="2057400"/>
            <a:ext cx="723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C8EB72-C43F-4AAE-8F71-CC7EDC7A287E}" type="datetimeFigureOut">
              <a:rPr lang="th-TH"/>
              <a:pPr>
                <a:defRPr/>
              </a:pPr>
              <a:t>09/12/58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5ECC01-FD71-4ED7-83F3-0F5977A7CE5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05" r:id="rId1"/>
    <p:sldLayoutId id="2147484484" r:id="rId2"/>
    <p:sldLayoutId id="2147484506" r:id="rId3"/>
    <p:sldLayoutId id="2147484485" r:id="rId4"/>
    <p:sldLayoutId id="2147484507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rgbClr val="FFFFFF"/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cs typeface="Cordia New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cs typeface="Cordia New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cs typeface="Cordia New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cs typeface="Cordia New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cs typeface="Cordia New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cs typeface="Cordia New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cs typeface="Cordia New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cs typeface="Cordia New" pitchFamily="34" charset="-34"/>
        </a:defRPr>
      </a:lvl9pPr>
    </p:titleStyle>
    <p:bodyStyle>
      <a:lvl1pPr marL="342900" indent="-3429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6"/>
          <p:cNvGraphicFramePr>
            <a:graphicFrameLocks noChangeAspect="1"/>
          </p:cNvGraphicFramePr>
          <p:nvPr/>
        </p:nvGraphicFramePr>
        <p:xfrm>
          <a:off x="304800" y="228600"/>
          <a:ext cx="8610600" cy="1295400"/>
        </p:xfrm>
        <a:graphic>
          <a:graphicData uri="http://schemas.openxmlformats.org/presentationml/2006/ole">
            <p:oleObj spid="_x0000_s1026" name="Image" r:id="rId14" imgW="12050794" imgH="2374603" progId="">
              <p:embed/>
            </p:oleObj>
          </a:graphicData>
        </a:graphic>
      </p:graphicFrame>
      <p:grpSp>
        <p:nvGrpSpPr>
          <p:cNvPr id="1029" name="Group 80"/>
          <p:cNvGrpSpPr>
            <a:grpSpLocks/>
          </p:cNvGrpSpPr>
          <p:nvPr/>
        </p:nvGrpSpPr>
        <p:grpSpPr bwMode="auto">
          <a:xfrm>
            <a:off x="304800" y="3175"/>
            <a:ext cx="8686800" cy="1577975"/>
            <a:chOff x="192" y="2"/>
            <a:chExt cx="5472" cy="994"/>
          </a:xfrm>
        </p:grpSpPr>
        <p:pic>
          <p:nvPicPr>
            <p:cNvPr id="1035" name="Picture 78" descr="p11_a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gray">
            <a:xfrm>
              <a:off x="4176" y="2"/>
              <a:ext cx="1224" cy="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3" name="Rectangle 79"/>
            <p:cNvSpPr>
              <a:spLocks noChangeArrowheads="1"/>
            </p:cNvSpPr>
            <p:nvPr userDrawn="1"/>
          </p:nvSpPr>
          <p:spPr bwMode="gray">
            <a:xfrm>
              <a:off x="192" y="480"/>
              <a:ext cx="547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11313"/>
            <a:ext cx="826770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คลิกเพื่อแก้ไขลักษณะของข้อความต้นแบบ</a:t>
            </a:r>
          </a:p>
          <a:p>
            <a:pPr lvl="1"/>
            <a:r>
              <a:rPr lang="en-US" smtClean="0"/>
              <a:t>ระดับที่สอง</a:t>
            </a:r>
          </a:p>
          <a:p>
            <a:pPr lvl="2"/>
            <a:r>
              <a:rPr lang="en-US" smtClean="0"/>
              <a:t>ระดับที่สาม</a:t>
            </a:r>
          </a:p>
          <a:p>
            <a:pPr lvl="3"/>
            <a:r>
              <a:rPr lang="en-US" smtClean="0"/>
              <a:t>ระดับที่สี่</a:t>
            </a:r>
          </a:p>
          <a:p>
            <a:pPr lvl="4"/>
            <a:r>
              <a:rPr lang="en-US" smtClean="0"/>
              <a:t>ระดับที่ห้า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15200" y="6378575"/>
            <a:ext cx="1752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8004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532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480048"/>
                </a:solidFill>
                <a:cs typeface="+mn-cs"/>
              </a:defRPr>
            </a:lvl1pPr>
          </a:lstStyle>
          <a:p>
            <a:pPr>
              <a:defRPr/>
            </a:pPr>
            <a:fld id="{431E1815-6EC5-472F-9CD8-457C6787C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269875"/>
            <a:ext cx="5867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คลิกเพื่อแก้ไขลักษณะชื่อเรื่องต้นแบบ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93688" y="655320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80048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graphicFrame>
        <p:nvGraphicFramePr>
          <p:cNvPr id="1027" name="Object 81"/>
          <p:cNvGraphicFramePr>
            <a:graphicFrameLocks noChangeAspect="1"/>
          </p:cNvGraphicFramePr>
          <p:nvPr/>
        </p:nvGraphicFramePr>
        <p:xfrm>
          <a:off x="381000" y="6477000"/>
          <a:ext cx="6877050" cy="66675"/>
        </p:xfrm>
        <a:graphic>
          <a:graphicData uri="http://schemas.openxmlformats.org/presentationml/2006/ole">
            <p:oleObj spid="_x0000_s1027" name="Image" r:id="rId16" imgW="9168254" imgH="88545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3588;&#3641;&#3656;&#3617;&#3639;&#3629;&#3649;&#3612;&#3609;&#3614;&#3633;&#3602;&#3609;&#3634;&#3627;&#3617;&#3641;&#3656;&#3610;&#3657;&#3634;&#3609;/&#3605;&#3633;&#3623;&#3629;&#3618;&#3656;&#3634;&#3591;%20&#3588;&#3641;&#3656;&#3617;&#3639;&#3629;&#3649;&#3612;&#3609;&#3614;&#3633;&#3602;&#3609;&#3634;&#3627;&#3617;&#3641;&#3656;&#3610;&#3657;&#3634;&#3609;.ppt" TargetMode="Externa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4894" y="0"/>
            <a:ext cx="8964612" cy="2590800"/>
          </a:xfrm>
        </p:spPr>
        <p:txBody>
          <a:bodyPr/>
          <a:lstStyle/>
          <a:p>
            <a:pPr eaLnBrk="1" hangingPunct="1"/>
            <a:r>
              <a:rPr lang="th-TH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cs typeface="IrisUPC" pitchFamily="34" charset="-34"/>
              </a:rPr>
              <a:t>แผนพัฒนาหมู่บ้าน/ชุมชน</a:t>
            </a:r>
          </a:p>
        </p:txBody>
      </p:sp>
      <p:pic>
        <p:nvPicPr>
          <p:cNvPr id="49155" name="Picture 3" descr="WatYangtho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724400"/>
            <a:ext cx="262413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Road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24400"/>
            <a:ext cx="27368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RenuHou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4550" y="4724400"/>
            <a:ext cx="2555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ตัวยึดท้ายกระดา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grpSp>
        <p:nvGrpSpPr>
          <p:cNvPr id="74756" name="Group 3"/>
          <p:cNvGrpSpPr>
            <a:grpSpLocks/>
          </p:cNvGrpSpPr>
          <p:nvPr/>
        </p:nvGrpSpPr>
        <p:grpSpPr bwMode="auto">
          <a:xfrm>
            <a:off x="1042988" y="1922463"/>
            <a:ext cx="2808287" cy="685800"/>
            <a:chOff x="720" y="2208"/>
            <a:chExt cx="1440" cy="1898"/>
          </a:xfrm>
        </p:grpSpPr>
        <p:sp>
          <p:nvSpPr>
            <p:cNvPr id="14360" name="AutoShape 4"/>
            <p:cNvSpPr>
              <a:spLocks noChangeArrowheads="1"/>
            </p:cNvSpPr>
            <p:nvPr/>
          </p:nvSpPr>
          <p:spPr bwMode="auto">
            <a:xfrm>
              <a:off x="720" y="2208"/>
              <a:ext cx="1440" cy="167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th-TH" sz="18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74777" name="Text Box 5"/>
            <p:cNvSpPr txBox="1">
              <a:spLocks noChangeArrowheads="1"/>
            </p:cNvSpPr>
            <p:nvPr/>
          </p:nvSpPr>
          <p:spPr bwMode="auto">
            <a:xfrm>
              <a:off x="780" y="2331"/>
              <a:ext cx="1284" cy="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3600" b="1" dirty="0">
                  <a:solidFill>
                    <a:srgbClr val="000000"/>
                  </a:solidFill>
                  <a:cs typeface="Angsana New" pitchFamily="18" charset="-34"/>
                </a:rPr>
                <a:t>กระบวนการเรียนรู้</a:t>
              </a:r>
              <a:endParaRPr lang="en-US" sz="2400" b="1" dirty="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</p:grpSp>
      <p:sp>
        <p:nvSpPr>
          <p:cNvPr id="14341" name="AutoShape 6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0663" name="Freeform 7"/>
          <p:cNvSpPr>
            <a:spLocks/>
          </p:cNvSpPr>
          <p:nvPr/>
        </p:nvSpPr>
        <p:spPr bwMode="gray">
          <a:xfrm rot="12360677">
            <a:off x="4324350" y="1706563"/>
            <a:ext cx="1400175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74759" name="Group 8"/>
          <p:cNvGrpSpPr>
            <a:grpSpLocks/>
          </p:cNvGrpSpPr>
          <p:nvPr/>
        </p:nvGrpSpPr>
        <p:grpSpPr bwMode="auto">
          <a:xfrm>
            <a:off x="179388" y="1714500"/>
            <a:ext cx="792162" cy="928688"/>
            <a:chOff x="1920" y="1048"/>
            <a:chExt cx="1889" cy="1083"/>
          </a:xfrm>
        </p:grpSpPr>
        <p:grpSp>
          <p:nvGrpSpPr>
            <p:cNvPr id="74767" name="Group 9"/>
            <p:cNvGrpSpPr>
              <a:grpSpLocks/>
            </p:cNvGrpSpPr>
            <p:nvPr/>
          </p:nvGrpSpPr>
          <p:grpSpPr bwMode="auto">
            <a:xfrm>
              <a:off x="1920" y="1122"/>
              <a:ext cx="1889" cy="1009"/>
              <a:chOff x="1997" y="1314"/>
              <a:chExt cx="1889" cy="1009"/>
            </a:xfrm>
          </p:grpSpPr>
          <p:grpSp>
            <p:nvGrpSpPr>
              <p:cNvPr id="74769" name="Group 10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70667" name="Oval 11"/>
                <p:cNvSpPr>
                  <a:spLocks noChangeArrowheads="1"/>
                </p:cNvSpPr>
                <p:nvPr/>
              </p:nvSpPr>
              <p:spPr bwMode="gray">
                <a:xfrm>
                  <a:off x="1992" y="1058"/>
                  <a:ext cx="1907" cy="90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180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70668" name="Oval 12"/>
                <p:cNvSpPr>
                  <a:spLocks noChangeArrowheads="1"/>
                </p:cNvSpPr>
                <p:nvPr/>
              </p:nvSpPr>
              <p:spPr bwMode="gray">
                <a:xfrm>
                  <a:off x="1973" y="1033"/>
                  <a:ext cx="1907" cy="90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180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2088" y="1314"/>
                <a:ext cx="1688" cy="84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70670" name="Oval 14"/>
              <p:cNvSpPr>
                <a:spLocks noChangeArrowheads="1"/>
              </p:cNvSpPr>
              <p:nvPr/>
            </p:nvSpPr>
            <p:spPr bwMode="gray">
              <a:xfrm>
                <a:off x="2107" y="1320"/>
                <a:ext cx="1651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70671" name="Oval 15"/>
              <p:cNvSpPr>
                <a:spLocks noChangeArrowheads="1"/>
              </p:cNvSpPr>
              <p:nvPr/>
            </p:nvSpPr>
            <p:spPr bwMode="gray">
              <a:xfrm>
                <a:off x="2126" y="1327"/>
                <a:ext cx="1571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70672" name="Oval 16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sz="180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74768" name="Text Box 17"/>
            <p:cNvSpPr txBox="1">
              <a:spLocks noChangeArrowheads="1"/>
            </p:cNvSpPr>
            <p:nvPr/>
          </p:nvSpPr>
          <p:spPr bwMode="auto">
            <a:xfrm>
              <a:off x="2398" y="1048"/>
              <a:ext cx="884" cy="8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4400" b="1">
                  <a:solidFill>
                    <a:srgbClr val="FF00FF"/>
                  </a:solidFill>
                  <a:cs typeface="Angsana New" pitchFamily="18" charset="-34"/>
                </a:rPr>
                <a:t>3</a:t>
              </a:r>
              <a:endParaRPr lang="en-US" sz="2800" b="1">
                <a:solidFill>
                  <a:srgbClr val="FF00FF"/>
                </a:solidFill>
                <a:cs typeface="Angsana New" pitchFamily="18" charset="-34"/>
              </a:endParaRPr>
            </a:p>
          </p:txBody>
        </p:sp>
      </p:grpSp>
      <p:sp>
        <p:nvSpPr>
          <p:cNvPr id="14345" name="AutoShape 19"/>
          <p:cNvSpPr>
            <a:spLocks noChangeArrowheads="1"/>
          </p:cNvSpPr>
          <p:nvPr/>
        </p:nvSpPr>
        <p:spPr bwMode="auto">
          <a:xfrm>
            <a:off x="1260475" y="2781300"/>
            <a:ext cx="7383463" cy="576263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62" name="Text Box 20"/>
          <p:cNvSpPr txBox="1">
            <a:spLocks noChangeArrowheads="1"/>
          </p:cNvSpPr>
          <p:nvPr/>
        </p:nvSpPr>
        <p:spPr bwMode="auto">
          <a:xfrm>
            <a:off x="1346200" y="2859088"/>
            <a:ext cx="7440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 dirty="0">
                <a:solidFill>
                  <a:srgbClr val="000000"/>
                </a:solidFill>
                <a:cs typeface="Angsana New" pitchFamily="18" charset="-34"/>
              </a:rPr>
              <a:t>1) ใช้เวทีประชาคมในการแลกเปลี่ยนเรียนรู้ และถ่ายทอดองค์ความรู้</a:t>
            </a:r>
            <a:r>
              <a:rPr lang="en-US" sz="2800" b="1" dirty="0">
                <a:solidFill>
                  <a:srgbClr val="000000"/>
                </a:solidFill>
                <a:cs typeface="Angsana New" pitchFamily="18" charset="-34"/>
              </a:rPr>
              <a:t> </a:t>
            </a:r>
          </a:p>
        </p:txBody>
      </p:sp>
      <p:sp>
        <p:nvSpPr>
          <p:cNvPr id="14347" name="AutoShape 21"/>
          <p:cNvSpPr>
            <a:spLocks noChangeArrowheads="1"/>
          </p:cNvSpPr>
          <p:nvPr/>
        </p:nvSpPr>
        <p:spPr bwMode="auto">
          <a:xfrm>
            <a:off x="1258888" y="3414713"/>
            <a:ext cx="6697662" cy="10223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64" name="Text Box 22"/>
          <p:cNvSpPr txBox="1">
            <a:spLocks noChangeArrowheads="1"/>
          </p:cNvSpPr>
          <p:nvPr/>
        </p:nvSpPr>
        <p:spPr bwMode="auto">
          <a:xfrm>
            <a:off x="1331913" y="3506788"/>
            <a:ext cx="66246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 dirty="0">
                <a:solidFill>
                  <a:srgbClr val="000000"/>
                </a:solidFill>
                <a:cs typeface="Angsana New" pitchFamily="18" charset="-34"/>
              </a:rPr>
              <a:t>2) มีการทบทวนและจัดการความรู้กระบวนการจัดทำแผนชุมชน</a:t>
            </a:r>
            <a:br>
              <a:rPr lang="th-TH" sz="2800" b="1" dirty="0">
                <a:solidFill>
                  <a:srgbClr val="000000"/>
                </a:solidFill>
                <a:cs typeface="Angsana New" pitchFamily="18" charset="-34"/>
              </a:rPr>
            </a:br>
            <a:r>
              <a:rPr lang="th-TH" sz="2800" b="1" dirty="0">
                <a:solidFill>
                  <a:srgbClr val="000000"/>
                </a:solidFill>
                <a:cs typeface="Angsana New" pitchFamily="18" charset="-34"/>
              </a:rPr>
              <a:t>   เพื่อปรับปรุงให้แผนชุมชนที่ประสิทธิภาพ</a:t>
            </a:r>
            <a:r>
              <a:rPr lang="en-US" sz="2800" b="1" dirty="0">
                <a:solidFill>
                  <a:srgbClr val="000000"/>
                </a:solidFill>
                <a:cs typeface="Angsana New" pitchFamily="18" charset="-34"/>
              </a:rPr>
              <a:t> </a:t>
            </a:r>
          </a:p>
          <a:p>
            <a:endParaRPr lang="en-US" sz="2800" b="1" dirty="0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70682" name="Freeform 26"/>
          <p:cNvSpPr>
            <a:spLocks/>
          </p:cNvSpPr>
          <p:nvPr/>
        </p:nvSpPr>
        <p:spPr bwMode="gray">
          <a:xfrm rot="12357482">
            <a:off x="4468813" y="15636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ตัวยึดท้ายกระดา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grpSp>
        <p:nvGrpSpPr>
          <p:cNvPr id="75780" name="Group 3"/>
          <p:cNvGrpSpPr>
            <a:grpSpLocks/>
          </p:cNvGrpSpPr>
          <p:nvPr/>
        </p:nvGrpSpPr>
        <p:grpSpPr bwMode="auto">
          <a:xfrm>
            <a:off x="1042988" y="1922463"/>
            <a:ext cx="2449512" cy="685800"/>
            <a:chOff x="720" y="2208"/>
            <a:chExt cx="1440" cy="1898"/>
          </a:xfrm>
        </p:grpSpPr>
        <p:sp>
          <p:nvSpPr>
            <p:cNvPr id="15388" name="AutoShape 4"/>
            <p:cNvSpPr>
              <a:spLocks noChangeArrowheads="1"/>
            </p:cNvSpPr>
            <p:nvPr/>
          </p:nvSpPr>
          <p:spPr bwMode="auto">
            <a:xfrm>
              <a:off x="720" y="2208"/>
              <a:ext cx="1440" cy="167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th-TH" sz="18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75805" name="Text Box 5"/>
            <p:cNvSpPr txBox="1">
              <a:spLocks noChangeArrowheads="1"/>
            </p:cNvSpPr>
            <p:nvPr/>
          </p:nvSpPr>
          <p:spPr bwMode="auto">
            <a:xfrm>
              <a:off x="780" y="2331"/>
              <a:ext cx="1284" cy="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3600" b="1">
                  <a:solidFill>
                    <a:srgbClr val="000000"/>
                  </a:solidFill>
                  <a:cs typeface="Angsana New" pitchFamily="18" charset="-34"/>
                </a:rPr>
                <a:t>การใช้ประโยชน์</a:t>
              </a:r>
              <a:endParaRPr lang="en-US" sz="2400" b="1">
                <a:solidFill>
                  <a:srgbClr val="000000"/>
                </a:solidFill>
                <a:cs typeface="Angsana New" pitchFamily="18" charset="-34"/>
              </a:endParaRPr>
            </a:p>
          </p:txBody>
        </p:sp>
      </p:grpSp>
      <p:sp>
        <p:nvSpPr>
          <p:cNvPr id="15365" name="AutoShape 6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1687" name="Freeform 7"/>
          <p:cNvSpPr>
            <a:spLocks/>
          </p:cNvSpPr>
          <p:nvPr/>
        </p:nvSpPr>
        <p:spPr bwMode="gray">
          <a:xfrm rot="12360677">
            <a:off x="3779838" y="1706563"/>
            <a:ext cx="1400175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75783" name="Group 8"/>
          <p:cNvGrpSpPr>
            <a:grpSpLocks/>
          </p:cNvGrpSpPr>
          <p:nvPr/>
        </p:nvGrpSpPr>
        <p:grpSpPr bwMode="auto">
          <a:xfrm>
            <a:off x="179388" y="1714500"/>
            <a:ext cx="792162" cy="928688"/>
            <a:chOff x="1920" y="1048"/>
            <a:chExt cx="1889" cy="1083"/>
          </a:xfrm>
        </p:grpSpPr>
        <p:grpSp>
          <p:nvGrpSpPr>
            <p:cNvPr id="75795" name="Group 9"/>
            <p:cNvGrpSpPr>
              <a:grpSpLocks/>
            </p:cNvGrpSpPr>
            <p:nvPr/>
          </p:nvGrpSpPr>
          <p:grpSpPr bwMode="auto">
            <a:xfrm>
              <a:off x="1920" y="1122"/>
              <a:ext cx="1889" cy="1009"/>
              <a:chOff x="1997" y="1314"/>
              <a:chExt cx="1889" cy="1009"/>
            </a:xfrm>
          </p:grpSpPr>
          <p:grpSp>
            <p:nvGrpSpPr>
              <p:cNvPr id="75797" name="Group 10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71691" name="Oval 11"/>
                <p:cNvSpPr>
                  <a:spLocks noChangeArrowheads="1"/>
                </p:cNvSpPr>
                <p:nvPr/>
              </p:nvSpPr>
              <p:spPr bwMode="gray">
                <a:xfrm>
                  <a:off x="1992" y="1058"/>
                  <a:ext cx="1907" cy="90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180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71692" name="Oval 12"/>
                <p:cNvSpPr>
                  <a:spLocks noChangeArrowheads="1"/>
                </p:cNvSpPr>
                <p:nvPr/>
              </p:nvSpPr>
              <p:spPr bwMode="gray">
                <a:xfrm>
                  <a:off x="1973" y="1033"/>
                  <a:ext cx="1907" cy="90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180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71693" name="Oval 13"/>
              <p:cNvSpPr>
                <a:spLocks noChangeArrowheads="1"/>
              </p:cNvSpPr>
              <p:nvPr/>
            </p:nvSpPr>
            <p:spPr bwMode="gray">
              <a:xfrm>
                <a:off x="2088" y="1314"/>
                <a:ext cx="1688" cy="84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71694" name="Oval 14"/>
              <p:cNvSpPr>
                <a:spLocks noChangeArrowheads="1"/>
              </p:cNvSpPr>
              <p:nvPr/>
            </p:nvSpPr>
            <p:spPr bwMode="gray">
              <a:xfrm>
                <a:off x="2107" y="1320"/>
                <a:ext cx="1651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71695" name="Oval 15"/>
              <p:cNvSpPr>
                <a:spLocks noChangeArrowheads="1"/>
              </p:cNvSpPr>
              <p:nvPr/>
            </p:nvSpPr>
            <p:spPr bwMode="gray">
              <a:xfrm>
                <a:off x="2126" y="1327"/>
                <a:ext cx="1571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71696" name="Oval 16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sz="180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75796" name="Text Box 17"/>
            <p:cNvSpPr txBox="1">
              <a:spLocks noChangeArrowheads="1"/>
            </p:cNvSpPr>
            <p:nvPr/>
          </p:nvSpPr>
          <p:spPr bwMode="auto">
            <a:xfrm>
              <a:off x="2398" y="1048"/>
              <a:ext cx="884" cy="8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4400" b="1">
                  <a:solidFill>
                    <a:srgbClr val="FF00FF"/>
                  </a:solidFill>
                  <a:cs typeface="Angsana New" pitchFamily="18" charset="-34"/>
                </a:rPr>
                <a:t>4</a:t>
              </a:r>
              <a:endParaRPr lang="en-US" sz="2800" b="1">
                <a:solidFill>
                  <a:srgbClr val="FF00FF"/>
                </a:solidFill>
                <a:cs typeface="Angsana New" pitchFamily="18" charset="-34"/>
              </a:endParaRPr>
            </a:p>
          </p:txBody>
        </p:sp>
      </p:grpSp>
      <p:sp>
        <p:nvSpPr>
          <p:cNvPr id="15369" name="AutoShape 19"/>
          <p:cNvSpPr>
            <a:spLocks noChangeArrowheads="1"/>
          </p:cNvSpPr>
          <p:nvPr/>
        </p:nvSpPr>
        <p:spPr bwMode="auto">
          <a:xfrm>
            <a:off x="1260475" y="2781300"/>
            <a:ext cx="5668963" cy="576263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6" name="Text Box 20"/>
          <p:cNvSpPr txBox="1">
            <a:spLocks noChangeArrowheads="1"/>
          </p:cNvSpPr>
          <p:nvPr/>
        </p:nvSpPr>
        <p:spPr bwMode="auto">
          <a:xfrm>
            <a:off x="1346200" y="2859088"/>
            <a:ext cx="6826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 dirty="0">
                <a:solidFill>
                  <a:srgbClr val="000000"/>
                </a:solidFill>
                <a:cs typeface="Angsana New" pitchFamily="18" charset="-34"/>
              </a:rPr>
              <a:t>1) จำนวนกิจกรรมที่หมู่บ้าน/ชุมชนดำเนินการเอง</a:t>
            </a:r>
            <a:r>
              <a:rPr lang="en-US" sz="2800" b="1" dirty="0">
                <a:solidFill>
                  <a:srgbClr val="000000"/>
                </a:solidFill>
                <a:cs typeface="Angsana New" pitchFamily="18" charset="-34"/>
              </a:rPr>
              <a:t> </a:t>
            </a:r>
          </a:p>
        </p:txBody>
      </p:sp>
      <p:sp>
        <p:nvSpPr>
          <p:cNvPr id="15371" name="AutoShape 21"/>
          <p:cNvSpPr>
            <a:spLocks noChangeArrowheads="1"/>
          </p:cNvSpPr>
          <p:nvPr/>
        </p:nvSpPr>
        <p:spPr bwMode="auto">
          <a:xfrm>
            <a:off x="1258888" y="3414713"/>
            <a:ext cx="7742237" cy="5905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8" name="Text Box 22"/>
          <p:cNvSpPr txBox="1">
            <a:spLocks noChangeArrowheads="1"/>
          </p:cNvSpPr>
          <p:nvPr/>
        </p:nvSpPr>
        <p:spPr bwMode="auto">
          <a:xfrm>
            <a:off x="1331913" y="3506788"/>
            <a:ext cx="7812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2800" b="1" dirty="0">
                <a:solidFill>
                  <a:srgbClr val="000000"/>
                </a:solidFill>
                <a:cs typeface="Angsana New" pitchFamily="18" charset="-34"/>
              </a:rPr>
              <a:t>2) จำนวนกิจกรรมที่หมู่บ้าน/ชุมชนจะดำเนินการร่วมกับหน่วยงานต่าง </a:t>
            </a:r>
            <a:r>
              <a:rPr lang="th-TH" sz="2800" b="1" dirty="0" smtClean="0">
                <a:solidFill>
                  <a:srgbClr val="000000"/>
                </a:solidFill>
                <a:cs typeface="Angsana New" pitchFamily="18" charset="-34"/>
              </a:rPr>
              <a:t>ๆ</a:t>
            </a:r>
            <a:endParaRPr lang="en-US" sz="2800" b="1" dirty="0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71704" name="Freeform 24"/>
          <p:cNvSpPr>
            <a:spLocks/>
          </p:cNvSpPr>
          <p:nvPr/>
        </p:nvSpPr>
        <p:spPr bwMode="gray">
          <a:xfrm rot="12357482">
            <a:off x="3924300" y="15636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5375" name="AutoShape 29"/>
          <p:cNvSpPr>
            <a:spLocks noChangeArrowheads="1"/>
          </p:cNvSpPr>
          <p:nvPr/>
        </p:nvSpPr>
        <p:spPr bwMode="auto">
          <a:xfrm>
            <a:off x="1258888" y="4076700"/>
            <a:ext cx="7200900" cy="1008063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92" name="Text Box 30"/>
          <p:cNvSpPr txBox="1">
            <a:spLocks noChangeArrowheads="1"/>
          </p:cNvSpPr>
          <p:nvPr/>
        </p:nvSpPr>
        <p:spPr bwMode="auto">
          <a:xfrm>
            <a:off x="1331913" y="4168775"/>
            <a:ext cx="76692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 dirty="0">
                <a:solidFill>
                  <a:srgbClr val="000000"/>
                </a:solidFill>
                <a:cs typeface="Angsana New" pitchFamily="18" charset="-34"/>
              </a:rPr>
              <a:t>3) จำนวนกิจกรรมที่หมู่บ้าน/ชุมชนจะต้องให้หน่วยงานต่าง ๆ ดำเนินการ</a:t>
            </a:r>
            <a:br>
              <a:rPr lang="th-TH" sz="2800" b="1" dirty="0">
                <a:solidFill>
                  <a:srgbClr val="000000"/>
                </a:solidFill>
                <a:cs typeface="Angsana New" pitchFamily="18" charset="-34"/>
              </a:rPr>
            </a:br>
            <a:r>
              <a:rPr lang="th-TH" sz="2800" b="1" dirty="0">
                <a:solidFill>
                  <a:srgbClr val="000000"/>
                </a:solidFill>
                <a:cs typeface="Angsana New" pitchFamily="18" charset="-34"/>
              </a:rPr>
              <a:t>   ให้ทั้งหมด</a:t>
            </a:r>
            <a:r>
              <a:rPr lang="en-US" sz="2800" b="1" dirty="0">
                <a:solidFill>
                  <a:srgbClr val="000000"/>
                </a:solidFill>
                <a:cs typeface="Angsana New" pitchFamily="18" charset="-34"/>
              </a:rPr>
              <a:t> </a:t>
            </a:r>
          </a:p>
          <a:p>
            <a:endParaRPr lang="en-US" sz="2800" b="1" dirty="0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71711" name="AutoShape 31"/>
          <p:cNvSpPr>
            <a:spLocks noChangeArrowheads="1"/>
          </p:cNvSpPr>
          <p:nvPr/>
        </p:nvSpPr>
        <p:spPr bwMode="ltGray">
          <a:xfrm rot="16200000">
            <a:off x="4214019" y="2278856"/>
            <a:ext cx="1079500" cy="6980238"/>
          </a:xfrm>
          <a:prstGeom prst="rightArrow">
            <a:avLst>
              <a:gd name="adj1" fmla="val 79306"/>
              <a:gd name="adj2" fmla="val 24769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94" name="AutoShape 32"/>
          <p:cNvSpPr>
            <a:spLocks noChangeArrowheads="1"/>
          </p:cNvSpPr>
          <p:nvPr/>
        </p:nvSpPr>
        <p:spPr bwMode="gray">
          <a:xfrm>
            <a:off x="1835150" y="5805488"/>
            <a:ext cx="5616575" cy="576262"/>
          </a:xfrm>
          <a:prstGeom prst="roundRect">
            <a:avLst>
              <a:gd name="adj" fmla="val 9106"/>
            </a:avLst>
          </a:prstGeom>
          <a:solidFill>
            <a:srgbClr val="FFCC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h-TH" sz="3200" b="1">
                <a:solidFill>
                  <a:srgbClr val="0000FF"/>
                </a:solidFill>
                <a:cs typeface="Angsana New" pitchFamily="18" charset="-34"/>
              </a:rPr>
              <a:t>เน้นกิจกรรมตามแผนชุมชนที่สามารถปฏิบัติได้จริง</a:t>
            </a:r>
            <a:endParaRPr lang="en-US" sz="3200" b="1">
              <a:solidFill>
                <a:srgbClr val="0000FF"/>
              </a:solidFill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ตัวยึดท้ายกระดา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grpSp>
        <p:nvGrpSpPr>
          <p:cNvPr id="76804" name="Group 3"/>
          <p:cNvGrpSpPr>
            <a:grpSpLocks/>
          </p:cNvGrpSpPr>
          <p:nvPr/>
        </p:nvGrpSpPr>
        <p:grpSpPr bwMode="auto">
          <a:xfrm>
            <a:off x="1042988" y="1695450"/>
            <a:ext cx="3241675" cy="685800"/>
            <a:chOff x="720" y="2208"/>
            <a:chExt cx="1440" cy="1888"/>
          </a:xfrm>
        </p:grpSpPr>
        <p:sp>
          <p:nvSpPr>
            <p:cNvPr id="16417" name="AutoShape 4"/>
            <p:cNvSpPr>
              <a:spLocks noChangeArrowheads="1"/>
            </p:cNvSpPr>
            <p:nvPr/>
          </p:nvSpPr>
          <p:spPr bwMode="auto">
            <a:xfrm>
              <a:off x="720" y="2208"/>
              <a:ext cx="1440" cy="167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th-TH" sz="18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76834" name="Text Box 5"/>
            <p:cNvSpPr txBox="1">
              <a:spLocks noChangeArrowheads="1"/>
            </p:cNvSpPr>
            <p:nvPr/>
          </p:nvSpPr>
          <p:spPr bwMode="auto">
            <a:xfrm>
              <a:off x="780" y="2330"/>
              <a:ext cx="1284" cy="1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3600" b="1">
                  <a:solidFill>
                    <a:srgbClr val="000000"/>
                  </a:solidFill>
                  <a:cs typeface="Angsana New" pitchFamily="18" charset="-34"/>
                </a:rPr>
                <a:t>รูปเล่มของแผนชุมชน</a:t>
              </a:r>
              <a:endParaRPr lang="en-US" sz="2400" b="1">
                <a:solidFill>
                  <a:srgbClr val="000000"/>
                </a:solidFill>
                <a:cs typeface="Angsana New" pitchFamily="18" charset="-34"/>
              </a:endParaRPr>
            </a:p>
          </p:txBody>
        </p:sp>
      </p:grpSp>
      <p:sp>
        <p:nvSpPr>
          <p:cNvPr id="16389" name="AutoShape 6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7831" name="Freeform 7"/>
          <p:cNvSpPr>
            <a:spLocks/>
          </p:cNvSpPr>
          <p:nvPr/>
        </p:nvSpPr>
        <p:spPr bwMode="gray">
          <a:xfrm rot="12360677">
            <a:off x="4427538" y="1484313"/>
            <a:ext cx="1400175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76807" name="Group 8"/>
          <p:cNvGrpSpPr>
            <a:grpSpLocks/>
          </p:cNvGrpSpPr>
          <p:nvPr/>
        </p:nvGrpSpPr>
        <p:grpSpPr bwMode="auto">
          <a:xfrm>
            <a:off x="179388" y="1557338"/>
            <a:ext cx="792162" cy="865187"/>
            <a:chOff x="1920" y="1122"/>
            <a:chExt cx="1889" cy="1009"/>
          </a:xfrm>
        </p:grpSpPr>
        <p:grpSp>
          <p:nvGrpSpPr>
            <p:cNvPr id="76824" name="Group 9"/>
            <p:cNvGrpSpPr>
              <a:grpSpLocks/>
            </p:cNvGrpSpPr>
            <p:nvPr/>
          </p:nvGrpSpPr>
          <p:grpSpPr bwMode="auto">
            <a:xfrm>
              <a:off x="1920" y="1122"/>
              <a:ext cx="1889" cy="1009"/>
              <a:chOff x="1997" y="1314"/>
              <a:chExt cx="1889" cy="1009"/>
            </a:xfrm>
          </p:grpSpPr>
          <p:grpSp>
            <p:nvGrpSpPr>
              <p:cNvPr id="76826" name="Group 10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77835" name="Oval 11"/>
                <p:cNvSpPr>
                  <a:spLocks noChangeArrowheads="1"/>
                </p:cNvSpPr>
                <p:nvPr/>
              </p:nvSpPr>
              <p:spPr bwMode="gray">
                <a:xfrm>
                  <a:off x="1992" y="1058"/>
                  <a:ext cx="1907" cy="90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180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77836" name="Oval 12"/>
                <p:cNvSpPr>
                  <a:spLocks noChangeArrowheads="1"/>
                </p:cNvSpPr>
                <p:nvPr/>
              </p:nvSpPr>
              <p:spPr bwMode="gray">
                <a:xfrm>
                  <a:off x="1973" y="1033"/>
                  <a:ext cx="1907" cy="90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180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77837" name="Oval 13"/>
              <p:cNvSpPr>
                <a:spLocks noChangeArrowheads="1"/>
              </p:cNvSpPr>
              <p:nvPr/>
            </p:nvSpPr>
            <p:spPr bwMode="gray">
              <a:xfrm>
                <a:off x="2088" y="1314"/>
                <a:ext cx="1688" cy="84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77838" name="Oval 14"/>
              <p:cNvSpPr>
                <a:spLocks noChangeArrowheads="1"/>
              </p:cNvSpPr>
              <p:nvPr/>
            </p:nvSpPr>
            <p:spPr bwMode="gray">
              <a:xfrm>
                <a:off x="2107" y="1320"/>
                <a:ext cx="1651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77839" name="Oval 15"/>
              <p:cNvSpPr>
                <a:spLocks noChangeArrowheads="1"/>
              </p:cNvSpPr>
              <p:nvPr/>
            </p:nvSpPr>
            <p:spPr bwMode="gray">
              <a:xfrm>
                <a:off x="2126" y="1327"/>
                <a:ext cx="1571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77840" name="Oval 16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sz="180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76825" name="Text Box 17"/>
            <p:cNvSpPr txBox="1">
              <a:spLocks noChangeArrowheads="1"/>
            </p:cNvSpPr>
            <p:nvPr/>
          </p:nvSpPr>
          <p:spPr bwMode="auto">
            <a:xfrm>
              <a:off x="2379" y="1189"/>
              <a:ext cx="918" cy="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FF"/>
                  </a:solidFill>
                  <a:cs typeface="Angsana New" pitchFamily="18" charset="-34"/>
                </a:rPr>
                <a:t>5</a:t>
              </a:r>
              <a:endParaRPr lang="en-US" sz="1600" b="1">
                <a:solidFill>
                  <a:srgbClr val="FF00FF"/>
                </a:solidFill>
                <a:cs typeface="Angsana New" pitchFamily="18" charset="-34"/>
              </a:endParaRPr>
            </a:p>
          </p:txBody>
        </p:sp>
      </p:grpSp>
      <p:sp>
        <p:nvSpPr>
          <p:cNvPr id="16393" name="AutoShape 19"/>
          <p:cNvSpPr>
            <a:spLocks noChangeArrowheads="1"/>
          </p:cNvSpPr>
          <p:nvPr/>
        </p:nvSpPr>
        <p:spPr bwMode="auto">
          <a:xfrm>
            <a:off x="1260475" y="2420938"/>
            <a:ext cx="5383213" cy="4318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6810" name="Text Box 20"/>
          <p:cNvSpPr txBox="1">
            <a:spLocks noChangeArrowheads="1"/>
          </p:cNvSpPr>
          <p:nvPr/>
        </p:nvSpPr>
        <p:spPr bwMode="auto">
          <a:xfrm>
            <a:off x="1346200" y="2349500"/>
            <a:ext cx="5297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2400" b="1" dirty="0">
                <a:solidFill>
                  <a:srgbClr val="000000"/>
                </a:solidFill>
                <a:cs typeface="Angsana New" pitchFamily="18" charset="-34"/>
              </a:rPr>
              <a:t>1) ข้อมูลแสดงประวัติ ความเป็นมาของหมู่บ้าน/ชุมชน</a:t>
            </a:r>
            <a:r>
              <a:rPr lang="en-US" sz="2400" b="1" dirty="0">
                <a:solidFill>
                  <a:srgbClr val="000000"/>
                </a:solidFill>
                <a:cs typeface="Angsana New" pitchFamily="18" charset="-34"/>
              </a:rPr>
              <a:t> </a:t>
            </a:r>
          </a:p>
        </p:txBody>
      </p:sp>
      <p:sp>
        <p:nvSpPr>
          <p:cNvPr id="16395" name="AutoShape 21"/>
          <p:cNvSpPr>
            <a:spLocks noChangeArrowheads="1"/>
          </p:cNvSpPr>
          <p:nvPr/>
        </p:nvSpPr>
        <p:spPr bwMode="auto">
          <a:xfrm>
            <a:off x="1258888" y="2924175"/>
            <a:ext cx="5905500" cy="935038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th-TH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6812" name="Text Box 22"/>
          <p:cNvSpPr txBox="1">
            <a:spLocks noChangeArrowheads="1"/>
          </p:cNvSpPr>
          <p:nvPr/>
        </p:nvSpPr>
        <p:spPr bwMode="auto">
          <a:xfrm>
            <a:off x="1331913" y="2924175"/>
            <a:ext cx="5903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>
                <a:solidFill>
                  <a:srgbClr val="000000"/>
                </a:solidFill>
                <a:cs typeface="Angsana New" pitchFamily="18" charset="-34"/>
              </a:rPr>
              <a:t>2) มีข้อมูลแสดงให้เห็นถึงศักยภาพของหมู่บ้าน/ชุมชน และหรือสภาพ </a:t>
            </a:r>
          </a:p>
          <a:p>
            <a:r>
              <a:rPr lang="th-TH" sz="2400" b="1" dirty="0">
                <a:solidFill>
                  <a:srgbClr val="000000"/>
                </a:solidFill>
                <a:cs typeface="Angsana New" pitchFamily="18" charset="-34"/>
              </a:rPr>
              <a:t>   ปัญหาที่หมู่บ้าน/ชุมชนประสบอยู่</a:t>
            </a:r>
            <a:r>
              <a:rPr lang="en-US" sz="2400" b="1" dirty="0">
                <a:solidFill>
                  <a:srgbClr val="000000"/>
                </a:solidFill>
                <a:cs typeface="Angsana New" pitchFamily="18" charset="-34"/>
              </a:rPr>
              <a:t> </a:t>
            </a:r>
          </a:p>
        </p:txBody>
      </p:sp>
      <p:sp>
        <p:nvSpPr>
          <p:cNvPr id="77848" name="Freeform 24"/>
          <p:cNvSpPr>
            <a:spLocks/>
          </p:cNvSpPr>
          <p:nvPr/>
        </p:nvSpPr>
        <p:spPr bwMode="gray">
          <a:xfrm rot="12357482">
            <a:off x="4500563" y="134143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6399" name="AutoShape 25"/>
          <p:cNvSpPr>
            <a:spLocks noChangeArrowheads="1"/>
          </p:cNvSpPr>
          <p:nvPr/>
        </p:nvSpPr>
        <p:spPr bwMode="auto">
          <a:xfrm>
            <a:off x="1258888" y="3933825"/>
            <a:ext cx="5527675" cy="504825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6816" name="Text Box 26"/>
          <p:cNvSpPr txBox="1">
            <a:spLocks noChangeArrowheads="1"/>
          </p:cNvSpPr>
          <p:nvPr/>
        </p:nvSpPr>
        <p:spPr bwMode="auto">
          <a:xfrm>
            <a:off x="1331913" y="3933825"/>
            <a:ext cx="5597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2400" b="1" dirty="0">
                <a:solidFill>
                  <a:srgbClr val="000000"/>
                </a:solidFill>
                <a:cs typeface="Angsana New" pitchFamily="18" charset="-34"/>
              </a:rPr>
              <a:t>3) ข้อมูลแสดงแนวทางการแก้ไข / การพัฒนาของหมู่บ้าน</a:t>
            </a:r>
            <a:r>
              <a:rPr lang="en-US" sz="2400" b="1" dirty="0">
                <a:solidFill>
                  <a:srgbClr val="000000"/>
                </a:solidFill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rgbClr val="000000"/>
                </a:solidFill>
                <a:cs typeface="Angsana New" pitchFamily="18" charset="-34"/>
              </a:rPr>
              <a:t> </a:t>
            </a:r>
            <a:endParaRPr lang="en-US" sz="2400" b="1" dirty="0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76817" name="Text Box 29"/>
          <p:cNvSpPr txBox="1">
            <a:spLocks noChangeArrowheads="1"/>
          </p:cNvSpPr>
          <p:nvPr/>
        </p:nvSpPr>
        <p:spPr bwMode="auto">
          <a:xfrm>
            <a:off x="1331913" y="4581525"/>
            <a:ext cx="6740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>
                <a:solidFill>
                  <a:srgbClr val="000000"/>
                </a:solidFill>
                <a:cs typeface="Angsana New" pitchFamily="18" charset="-34"/>
              </a:rPr>
              <a:t>4) มีกิจกรรมเพื่อแก้ไขปัญหาและพัฒนาหมู่บ้าน/ชุมชนที่จัดเป็น 2 กลุ่ม</a:t>
            </a:r>
            <a:r>
              <a:rPr lang="en-US" sz="2400" b="1" dirty="0">
                <a:solidFill>
                  <a:srgbClr val="000000"/>
                </a:solidFill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rgbClr val="000000"/>
                </a:solidFill>
                <a:cs typeface="Angsana New" pitchFamily="18" charset="-34"/>
              </a:rPr>
              <a:t> </a:t>
            </a:r>
            <a:endParaRPr lang="en-US" sz="2400" b="1" dirty="0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16402" name="AutoShape 31"/>
          <p:cNvSpPr>
            <a:spLocks noChangeArrowheads="1"/>
          </p:cNvSpPr>
          <p:nvPr/>
        </p:nvSpPr>
        <p:spPr bwMode="auto">
          <a:xfrm>
            <a:off x="1258888" y="4581525"/>
            <a:ext cx="7027862" cy="504825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6819" name="Text Box 32"/>
          <p:cNvSpPr txBox="1">
            <a:spLocks noChangeArrowheads="1"/>
          </p:cNvSpPr>
          <p:nvPr/>
        </p:nvSpPr>
        <p:spPr bwMode="auto">
          <a:xfrm>
            <a:off x="1979613" y="5086350"/>
            <a:ext cx="30956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600" b="1">
                <a:solidFill>
                  <a:srgbClr val="6600CC"/>
                </a:solidFill>
                <a:cs typeface="Angsana New" pitchFamily="18" charset="-34"/>
              </a:rPr>
              <a:t>กลุ่มตามลักษณะการดำเนินกิจกรรม</a:t>
            </a:r>
            <a:r>
              <a:rPr lang="th-TH" sz="1600" b="1">
                <a:solidFill>
                  <a:srgbClr val="000000"/>
                </a:solidFill>
                <a:cs typeface="Angsana New" pitchFamily="18" charset="-34"/>
              </a:rPr>
              <a:t/>
            </a:r>
            <a:br>
              <a:rPr lang="th-TH" sz="1600" b="1">
                <a:solidFill>
                  <a:srgbClr val="000000"/>
                </a:solidFill>
                <a:cs typeface="Angsana New" pitchFamily="18" charset="-34"/>
              </a:rPr>
            </a:br>
            <a:r>
              <a:rPr lang="th-TH" sz="1600" b="1">
                <a:solidFill>
                  <a:srgbClr val="000000"/>
                </a:solidFill>
                <a:cs typeface="Angsana New" pitchFamily="18" charset="-34"/>
              </a:rPr>
              <a:t>ดำเนินการเองทั้งหมด</a:t>
            </a:r>
          </a:p>
          <a:p>
            <a:r>
              <a:rPr lang="th-TH" sz="1600" b="1">
                <a:solidFill>
                  <a:srgbClr val="000000"/>
                </a:solidFill>
                <a:cs typeface="Angsana New" pitchFamily="18" charset="-34"/>
              </a:rPr>
              <a:t>ดำเนินการร่วมกับหน่วยงานอื่น</a:t>
            </a:r>
            <a:br>
              <a:rPr lang="th-TH" sz="1600" b="1">
                <a:solidFill>
                  <a:srgbClr val="000000"/>
                </a:solidFill>
                <a:cs typeface="Angsana New" pitchFamily="18" charset="-34"/>
              </a:rPr>
            </a:br>
            <a:r>
              <a:rPr lang="th-TH" sz="1600" b="1">
                <a:solidFill>
                  <a:srgbClr val="000000"/>
                </a:solidFill>
                <a:cs typeface="Angsana New" pitchFamily="18" charset="-34"/>
              </a:rPr>
              <a:t>ดำเนินการทั้งหมด</a:t>
            </a:r>
            <a:endParaRPr lang="en-US" sz="1600" b="1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76820" name="Text Box 33"/>
          <p:cNvSpPr txBox="1">
            <a:spLocks noChangeArrowheads="1"/>
          </p:cNvSpPr>
          <p:nvPr/>
        </p:nvSpPr>
        <p:spPr bwMode="auto">
          <a:xfrm>
            <a:off x="5148263" y="5095875"/>
            <a:ext cx="43910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600" b="1">
                <a:solidFill>
                  <a:srgbClr val="6600CC"/>
                </a:solidFill>
                <a:cs typeface="Angsana New" pitchFamily="18" charset="-34"/>
              </a:rPr>
              <a:t>กลุ่มตามประเภทกิจกรรม</a:t>
            </a:r>
            <a:br>
              <a:rPr lang="th-TH" sz="1600" b="1">
                <a:solidFill>
                  <a:srgbClr val="6600CC"/>
                </a:solidFill>
                <a:cs typeface="Angsana New" pitchFamily="18" charset="-34"/>
              </a:rPr>
            </a:br>
            <a:r>
              <a:rPr lang="th-TH" sz="1600" b="1">
                <a:solidFill>
                  <a:srgbClr val="000000"/>
                </a:solidFill>
                <a:cs typeface="Angsana New" pitchFamily="18" charset="-34"/>
              </a:rPr>
              <a:t>กิจกรรมทางเศรษฐกิจ</a:t>
            </a:r>
          </a:p>
          <a:p>
            <a:r>
              <a:rPr lang="th-TH" sz="1600" b="1">
                <a:solidFill>
                  <a:srgbClr val="000000"/>
                </a:solidFill>
                <a:cs typeface="Angsana New" pitchFamily="18" charset="-34"/>
              </a:rPr>
              <a:t>กิจกรรมทางสังคมและวัฒนธรรม</a:t>
            </a:r>
            <a:br>
              <a:rPr lang="th-TH" sz="1600" b="1">
                <a:solidFill>
                  <a:srgbClr val="000000"/>
                </a:solidFill>
                <a:cs typeface="Angsana New" pitchFamily="18" charset="-34"/>
              </a:rPr>
            </a:br>
            <a:r>
              <a:rPr lang="th-TH" sz="1600" b="1">
                <a:solidFill>
                  <a:srgbClr val="000000"/>
                </a:solidFill>
                <a:cs typeface="Angsana New" pitchFamily="18" charset="-34"/>
              </a:rPr>
              <a:t>กิจกรรมทางสิ่งแวดล้อมและทรัพยากรธรรมชาติ</a:t>
            </a:r>
            <a:endParaRPr lang="en-US" sz="1600" b="1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76821" name="Text Box 34"/>
          <p:cNvSpPr txBox="1">
            <a:spLocks noChangeArrowheads="1"/>
          </p:cNvSpPr>
          <p:nvPr/>
        </p:nvSpPr>
        <p:spPr bwMode="auto">
          <a:xfrm>
            <a:off x="1331913" y="6223000"/>
            <a:ext cx="409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>
                <a:solidFill>
                  <a:srgbClr val="000000"/>
                </a:solidFill>
                <a:cs typeface="Angsana New" pitchFamily="18" charset="-34"/>
              </a:rPr>
              <a:t>5) ปรับแผนชุมชนอย่างน้อยปีละ 1 ครั้ง </a:t>
            </a:r>
            <a:endParaRPr lang="en-US" sz="2400" b="1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16406" name="AutoShape 35"/>
          <p:cNvSpPr>
            <a:spLocks noChangeArrowheads="1"/>
          </p:cNvSpPr>
          <p:nvPr/>
        </p:nvSpPr>
        <p:spPr bwMode="auto">
          <a:xfrm>
            <a:off x="1258888" y="6223000"/>
            <a:ext cx="4170362" cy="504825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4">
            <a:hlinkClick r:id="rId2" action="ppaction://hlinkpres?slideindex=1&amp;slidetitle="/>
          </p:cNvPr>
          <p:cNvSpPr/>
          <p:nvPr/>
        </p:nvSpPr>
        <p:spPr>
          <a:xfrm>
            <a:off x="2411760" y="2060848"/>
            <a:ext cx="4320480" cy="1296144"/>
          </a:xfrm>
          <a:prstGeom prst="round2DiagRect">
            <a:avLst>
              <a:gd name="adj1" fmla="val 16667"/>
              <a:gd name="adj2" fmla="val 1576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6565" name="TextBox 3"/>
          <p:cNvSpPr txBox="1">
            <a:spLocks noChangeArrowheads="1"/>
          </p:cNvSpPr>
          <p:nvPr/>
        </p:nvSpPr>
        <p:spPr bwMode="auto">
          <a:xfrm>
            <a:off x="2700338" y="2205038"/>
            <a:ext cx="38195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6000" b="1">
                <a:latin typeface="Tahoma" pitchFamily="34" charset="0"/>
                <a:cs typeface="Tahoma" pitchFamily="34" charset="0"/>
              </a:rPr>
              <a:t>ตัวอย่าง</a:t>
            </a:r>
            <a:endParaRPr lang="th-TH" sz="72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87625" y="3573016"/>
            <a:ext cx="676875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6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แผนพัฒนาหมู่บ้าน/ชุมชน</a:t>
            </a:r>
            <a:endParaRPr lang="th-TH" sz="80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842060"/>
          </a:xfrm>
          <a:solidFill>
            <a:srgbClr val="FF990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กลยุทธ์การจัดทำแผนชุมชน                ที่มีประสิทธิภาพ</a:t>
            </a:r>
            <a:endParaRPr lang="th-TH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2354" y="188261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 กลยุทธ์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=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วิธีการ </a:t>
            </a:r>
            <a:endParaRPr lang="th-TH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6019" name="ตัวยึดเนื้อหา 2"/>
          <p:cNvSpPr>
            <a:spLocks noGrp="1"/>
          </p:cNvSpPr>
          <p:nvPr>
            <p:ph idx="1"/>
          </p:nvPr>
        </p:nvSpPr>
        <p:spPr>
          <a:xfrm>
            <a:off x="914400" y="1676400"/>
            <a:ext cx="7239000" cy="4876800"/>
          </a:xfrm>
        </p:spPr>
        <p:txBody>
          <a:bodyPr/>
          <a:lstStyle/>
          <a:p>
            <a:pPr lvl="2" eaLnBrk="1" hangingPunct="1">
              <a:buFont typeface="Wingdings" pitchFamily="2" charset="2"/>
              <a:buNone/>
            </a:pPr>
            <a:r>
              <a:rPr lang="th-TH" sz="3600" b="1" u="sng" smtClean="0">
                <a:solidFill>
                  <a:srgbClr val="0000FF"/>
                </a:solidFill>
              </a:rPr>
              <a:t>เพื่อ</a:t>
            </a:r>
            <a:r>
              <a:rPr lang="th-TH" sz="3600" u="sng" smtClean="0">
                <a:solidFill>
                  <a:srgbClr val="0000FF"/>
                </a:solidFill>
              </a:rPr>
              <a:t>  </a:t>
            </a:r>
          </a:p>
          <a:p>
            <a:pPr lvl="4" eaLnBrk="1" hangingPunct="1"/>
            <a:r>
              <a:rPr lang="th-TH" sz="3400" b="1" smtClean="0">
                <a:solidFill>
                  <a:srgbClr val="0000FF"/>
                </a:solidFill>
              </a:rPr>
              <a:t>  ชัยชนะ</a:t>
            </a:r>
          </a:p>
          <a:p>
            <a:pPr lvl="4" eaLnBrk="1" hangingPunct="1"/>
            <a:r>
              <a:rPr lang="th-TH" sz="3400" b="1" smtClean="0">
                <a:solidFill>
                  <a:srgbClr val="0000FF"/>
                </a:solidFill>
              </a:rPr>
              <a:t>  บรรลุเป้าหมาย</a:t>
            </a:r>
          </a:p>
          <a:p>
            <a:pPr lvl="4" eaLnBrk="1" hangingPunct="1"/>
            <a:r>
              <a:rPr lang="th-TH" sz="3400" b="1" smtClean="0">
                <a:solidFill>
                  <a:srgbClr val="0000FF"/>
                </a:solidFill>
              </a:rPr>
              <a:t>  ความคาดหวัง</a:t>
            </a:r>
          </a:p>
          <a:p>
            <a:pPr lvl="4" eaLnBrk="1" hangingPunct="1"/>
            <a:r>
              <a:rPr lang="th-TH" sz="3400" b="1" smtClean="0">
                <a:solidFill>
                  <a:srgbClr val="0000FF"/>
                </a:solidFill>
              </a:rPr>
              <a:t>  ความต้องการ</a:t>
            </a:r>
          </a:p>
          <a:p>
            <a:pPr lvl="4" eaLnBrk="1" hangingPunct="1"/>
            <a:r>
              <a:rPr lang="th-TH" sz="3400" b="1" smtClean="0">
                <a:solidFill>
                  <a:srgbClr val="0000FF"/>
                </a:solidFill>
              </a:rPr>
              <a:t> 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2354" y="188261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 ต้องรู้จุดมุ่งหมาย</a:t>
            </a:r>
            <a:endParaRPr lang="th-TH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704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90600" y="1752600"/>
            <a:ext cx="7239000" cy="4800600"/>
          </a:xfrm>
        </p:spPr>
        <p:txBody>
          <a:bodyPr/>
          <a:lstStyle/>
          <a:p>
            <a:pPr lvl="2" eaLnBrk="1" hangingPunct="1"/>
            <a:r>
              <a:rPr lang="th-TH" sz="3600" b="1" smtClean="0">
                <a:solidFill>
                  <a:srgbClr val="0000FF"/>
                </a:solidFill>
              </a:rPr>
              <a:t>  เราจะทำอะไร </a:t>
            </a:r>
          </a:p>
          <a:p>
            <a:pPr lvl="2" eaLnBrk="1" hangingPunct="1"/>
            <a:r>
              <a:rPr lang="th-TH" sz="3600" b="1" smtClean="0">
                <a:solidFill>
                  <a:srgbClr val="0000FF"/>
                </a:solidFill>
              </a:rPr>
              <a:t>  ทำกับใคร</a:t>
            </a:r>
          </a:p>
          <a:p>
            <a:pPr lvl="2" eaLnBrk="1" hangingPunct="1"/>
            <a:r>
              <a:rPr lang="th-TH" sz="3600" b="1" smtClean="0">
                <a:solidFill>
                  <a:srgbClr val="0000FF"/>
                </a:solidFill>
              </a:rPr>
              <a:t>  ทำที่ไหน</a:t>
            </a:r>
          </a:p>
          <a:p>
            <a:pPr lvl="2" eaLnBrk="1" hangingPunct="1"/>
            <a:r>
              <a:rPr lang="th-TH" sz="3600" b="1" smtClean="0">
                <a:solidFill>
                  <a:srgbClr val="0000FF"/>
                </a:solidFill>
              </a:rPr>
              <a:t>  ทำเมื่อใด</a:t>
            </a:r>
          </a:p>
          <a:p>
            <a:pPr lvl="2" eaLnBrk="1" hangingPunct="1"/>
            <a:r>
              <a:rPr lang="th-TH" sz="3600" b="1" smtClean="0">
                <a:solidFill>
                  <a:srgbClr val="0000FF"/>
                </a:solidFill>
              </a:rPr>
              <a:t>  ทำอย่างไร</a:t>
            </a:r>
          </a:p>
          <a:p>
            <a:pPr lvl="2" eaLnBrk="1" hangingPunct="1"/>
            <a:r>
              <a:rPr lang="th-TH" sz="3600" b="1" smtClean="0">
                <a:solidFill>
                  <a:srgbClr val="0000FF"/>
                </a:solidFill>
              </a:rPr>
              <a:t>  ทำเพื่ออะไร</a:t>
            </a:r>
          </a:p>
          <a:p>
            <a:pPr eaLnBrk="1" hangingPunct="1"/>
            <a:endParaRPr lang="th-TH" smtClean="0"/>
          </a:p>
        </p:txBody>
      </p:sp>
      <p:sp>
        <p:nvSpPr>
          <p:cNvPr id="87044" name="TextBox 3"/>
          <p:cNvSpPr txBox="1">
            <a:spLocks noChangeArrowheads="1"/>
          </p:cNvSpPr>
          <p:nvPr/>
        </p:nvSpPr>
        <p:spPr bwMode="auto">
          <a:xfrm>
            <a:off x="5334000" y="609600"/>
            <a:ext cx="32004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700">
                <a:solidFill>
                  <a:srgbClr val="FFFFFF"/>
                </a:solidFill>
                <a:latin typeface="Bookman Old Style" pitchFamily="18" charset="0"/>
                <a:cs typeface="Browallia New" pitchFamily="34" charset="-34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2354" y="188261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3. แผนชุมชน คือ อะไร ?</a:t>
            </a:r>
            <a:endParaRPr lang="th-TH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8067" name="ตัวยึดเนื้อหา 2"/>
          <p:cNvSpPr>
            <a:spLocks noGrp="1"/>
          </p:cNvSpPr>
          <p:nvPr>
            <p:ph idx="1"/>
          </p:nvPr>
        </p:nvSpPr>
        <p:spPr>
          <a:xfrm>
            <a:off x="990600" y="1752600"/>
            <a:ext cx="7239000" cy="4800600"/>
          </a:xfrm>
        </p:spPr>
        <p:txBody>
          <a:bodyPr/>
          <a:lstStyle/>
          <a:p>
            <a:pPr eaLnBrk="1" hangingPunct="1"/>
            <a:r>
              <a:rPr lang="th-TH" sz="3600" smtClean="0"/>
              <a:t>     แผนชีวิต ของคนในชุมชน ที่ต้องการกำหนดชะตาชีวิตของตนเอง</a:t>
            </a:r>
          </a:p>
          <a:p>
            <a:pPr eaLnBrk="1" hangingPunct="1"/>
            <a:r>
              <a:rPr lang="th-TH" sz="3600" smtClean="0">
                <a:solidFill>
                  <a:srgbClr val="0066FF"/>
                </a:solidFill>
              </a:rPr>
              <a:t>     </a:t>
            </a:r>
            <a:r>
              <a:rPr lang="th-TH" sz="3600" smtClean="0">
                <a:solidFill>
                  <a:srgbClr val="0000FF"/>
                </a:solidFill>
              </a:rPr>
              <a:t>แผนที่กำหนดทิศทางการพัฒนาชุมชน                   ที่ครอบคลุม  สภาพปัญหาและความต้องการไว้            ทุกด้านในช่วงระยะเวลาใดระยะเวลาหนึ่ง</a:t>
            </a:r>
          </a:p>
          <a:p>
            <a:pPr eaLnBrk="1" hangingPunct="1"/>
            <a:r>
              <a:rPr lang="th-TH" sz="3600" smtClean="0"/>
              <a:t>      แผนที่กำหนดกิจกรรมร่วมกันของคนในชุมชน เพื่อตอบสนองความต้องการของคนในชุมชนเป็นหลัก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2354" y="188261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bg1"/>
                </a:solidFill>
              </a:rPr>
              <a:t>4.  แนวคิดการจัดทำแผนชุมชน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89091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8600" y="2057400"/>
            <a:ext cx="8610600" cy="3733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sz="4000" smtClean="0"/>
              <a:t>         </a:t>
            </a:r>
            <a:r>
              <a:rPr lang="th-TH" sz="4000" smtClean="0">
                <a:solidFill>
                  <a:srgbClr val="0000FF"/>
                </a:solidFill>
              </a:rPr>
              <a:t>การเสริมสร้างความเข้มแข็งของชุมชน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4000" smtClean="0"/>
              <a:t>         ใช้แผนชุมชนเป็นกลไกการขับเคลื่อนกิจกรรมชุมชน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4000" smtClean="0"/>
              <a:t>         </a:t>
            </a:r>
            <a:r>
              <a:rPr lang="th-TH" sz="4000" smtClean="0">
                <a:solidFill>
                  <a:srgbClr val="0000FF"/>
                </a:solidFill>
              </a:rPr>
              <a:t>การเสริมสร้างความเข้มแข้งของชุมชนไม่สามารถทำได้ด้วยการประชุม ฝึกอบรม แต่ทำได้ด้วยการเรียนรู้ร่วมกันของคนในชุมชน</a:t>
            </a:r>
          </a:p>
        </p:txBody>
      </p:sp>
      <p:sp>
        <p:nvSpPr>
          <p:cNvPr id="4" name="เครื่องหมายบั้ง 3"/>
          <p:cNvSpPr/>
          <p:nvPr/>
        </p:nvSpPr>
        <p:spPr>
          <a:xfrm>
            <a:off x="990600" y="2362200"/>
            <a:ext cx="228600" cy="152400"/>
          </a:xfrm>
          <a:prstGeom prst="chevr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5" name="เครื่องหมายบั้ง 4"/>
          <p:cNvSpPr/>
          <p:nvPr/>
        </p:nvSpPr>
        <p:spPr>
          <a:xfrm>
            <a:off x="990600" y="3124200"/>
            <a:ext cx="228600" cy="1524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6" name="เครื่องหมายบั้ง 5"/>
          <p:cNvSpPr/>
          <p:nvPr/>
        </p:nvSpPr>
        <p:spPr>
          <a:xfrm>
            <a:off x="990600" y="3962400"/>
            <a:ext cx="228600" cy="152400"/>
          </a:xfrm>
          <a:prstGeom prst="chevr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381001"/>
            <a:ext cx="7799294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5. ทำแผนชุมชนให้มีประสิทธิภาพได้อย่างไร</a:t>
            </a:r>
            <a:endParaRPr lang="th-TH" sz="45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0115" name="ตัวยึดเนื้อหา 2"/>
          <p:cNvSpPr>
            <a:spLocks noGrp="1"/>
          </p:cNvSpPr>
          <p:nvPr>
            <p:ph idx="1"/>
          </p:nvPr>
        </p:nvSpPr>
        <p:spPr>
          <a:xfrm>
            <a:off x="914400" y="1219200"/>
            <a:ext cx="7239000" cy="4495800"/>
          </a:xfrm>
        </p:spPr>
        <p:txBody>
          <a:bodyPr/>
          <a:lstStyle/>
          <a:p>
            <a:pPr eaLnBrk="1" hangingPunct="1"/>
            <a:r>
              <a:rPr lang="th-TH" sz="4000" smtClean="0"/>
              <a:t> ทำได้ด้วยกระบวนการมีส่วนร่วม</a:t>
            </a:r>
          </a:p>
          <a:p>
            <a:pPr marL="1257300" lvl="2" indent="-457200" eaLnBrk="1" hangingPunct="1">
              <a:buFont typeface="Wingdings" pitchFamily="2" charset="2"/>
              <a:buAutoNum type="arabicPeriod"/>
            </a:pPr>
            <a:r>
              <a:rPr lang="th-TH" sz="3600" smtClean="0">
                <a:solidFill>
                  <a:srgbClr val="0000FF"/>
                </a:solidFill>
              </a:rPr>
              <a:t>ร่วมคิดวิเคราะห์ ระบบข้อมูล</a:t>
            </a:r>
          </a:p>
          <a:p>
            <a:pPr marL="1714500" lvl="3" indent="-457200" eaLnBrk="1" hangingPunct="1">
              <a:buFont typeface="Wingdings" pitchFamily="2" charset="2"/>
              <a:buNone/>
            </a:pPr>
            <a:r>
              <a:rPr lang="th-TH" sz="3600" smtClean="0">
                <a:solidFill>
                  <a:schemeClr val="bg1"/>
                </a:solidFill>
              </a:rPr>
              <a:t>	1.1 ข้อมูลจปฐ.</a:t>
            </a:r>
          </a:p>
          <a:p>
            <a:pPr marL="1714500" lvl="3" indent="-457200" eaLnBrk="1" hangingPunct="1">
              <a:buFont typeface="Wingdings" pitchFamily="2" charset="2"/>
              <a:buNone/>
            </a:pPr>
            <a:r>
              <a:rPr lang="th-TH" sz="3600" smtClean="0">
                <a:solidFill>
                  <a:schemeClr val="bg1"/>
                </a:solidFill>
              </a:rPr>
              <a:t>	1.2 ข้อมูลกชช.2ค.</a:t>
            </a:r>
          </a:p>
          <a:p>
            <a:pPr marL="1714500" lvl="3" indent="-457200" eaLnBrk="1" hangingPunct="1">
              <a:buFont typeface="Wingdings" pitchFamily="2" charset="2"/>
              <a:buNone/>
            </a:pPr>
            <a:r>
              <a:rPr lang="th-TH" sz="3600" smtClean="0">
                <a:solidFill>
                  <a:schemeClr val="bg1"/>
                </a:solidFill>
              </a:rPr>
              <a:t>	1.3 ข้อมูลของส่วนราชการ</a:t>
            </a:r>
          </a:p>
          <a:p>
            <a:pPr marL="1714500" lvl="3" indent="-457200" eaLnBrk="1" hangingPunct="1">
              <a:buFont typeface="Wingdings" pitchFamily="2" charset="2"/>
              <a:buNone/>
            </a:pPr>
            <a:r>
              <a:rPr lang="th-TH" sz="3600" smtClean="0">
                <a:solidFill>
                  <a:schemeClr val="bg1"/>
                </a:solidFill>
              </a:rPr>
              <a:t>	</a:t>
            </a:r>
            <a:r>
              <a:rPr lang="th-TH" sz="3600" u="sng" smtClean="0">
                <a:solidFill>
                  <a:schemeClr val="bg1"/>
                </a:solidFill>
              </a:rPr>
              <a:t>1.4 ข้อมูลจากการประชาคม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/>
            <a:r>
              <a:rPr lang="th-TH" b="1" smtClean="0">
                <a:solidFill>
                  <a:schemeClr val="bg1"/>
                </a:solidFill>
                <a:cs typeface="EucrosiaUPC" pitchFamily="18" charset="-34"/>
              </a:rPr>
              <a:t>ความสำคัญของแผนพัฒนาหมู่บ้าน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329613" cy="5214937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th-TH" b="1" smtClean="0">
                <a:solidFill>
                  <a:schemeClr val="bg1"/>
                </a:solidFill>
                <a:cs typeface="EucrosiaUPC" pitchFamily="18" charset="-34"/>
              </a:rPr>
              <a:t>เป็นเครื่องมือในการสร้างความเข้มแข็งของชุมชน เป็นรากฐานในการพัฒนาท้องถิ่น/การพัฒนาจังหวัด</a:t>
            </a:r>
          </a:p>
          <a:p>
            <a:pPr eaLnBrk="1" hangingPunct="1">
              <a:buClr>
                <a:schemeClr val="bg1"/>
              </a:buClr>
            </a:pPr>
            <a:r>
              <a:rPr lang="th-TH" b="1" smtClean="0">
                <a:solidFill>
                  <a:schemeClr val="bg1"/>
                </a:solidFill>
                <a:cs typeface="EucrosiaUPC" pitchFamily="18" charset="-34"/>
              </a:rPr>
              <a:t>เป็นการสำรวจข้อมูล เพื่อนำวางแผนแก้ไขปัญหาต่าง ๆ</a:t>
            </a:r>
          </a:p>
          <a:p>
            <a:pPr eaLnBrk="1" hangingPunct="1">
              <a:buClr>
                <a:schemeClr val="bg1"/>
              </a:buClr>
            </a:pPr>
            <a:r>
              <a:rPr lang="th-TH" b="1" smtClean="0">
                <a:solidFill>
                  <a:schemeClr val="bg1"/>
                </a:solidFill>
                <a:cs typeface="EucrosiaUPC" pitchFamily="18" charset="-34"/>
              </a:rPr>
              <a:t>ทำให้ทราบความต้องการของหมู่บ้าน และสามารถกำหนดอนาคตการพัฒนาหมู่บ้านได้</a:t>
            </a:r>
          </a:p>
          <a:p>
            <a:pPr eaLnBrk="1" hangingPunct="1">
              <a:buClr>
                <a:schemeClr val="bg1"/>
              </a:buClr>
            </a:pPr>
            <a:r>
              <a:rPr lang="th-TH" b="1" smtClean="0">
                <a:solidFill>
                  <a:schemeClr val="bg1"/>
                </a:solidFill>
                <a:cs typeface="EucrosiaUPC" pitchFamily="18" charset="-34"/>
              </a:rPr>
              <a:t>เป็นการเสริมสร้างวิถีชีวิตประชาธิปไตย</a:t>
            </a:r>
          </a:p>
          <a:p>
            <a:pPr eaLnBrk="1" hangingPunct="1">
              <a:buClr>
                <a:schemeClr val="bg1"/>
              </a:buClr>
            </a:pPr>
            <a:r>
              <a:rPr lang="th-TH" b="1" smtClean="0">
                <a:solidFill>
                  <a:schemeClr val="bg1"/>
                </a:solidFill>
                <a:cs typeface="EucrosiaUPC" pitchFamily="18" charset="-34"/>
              </a:rPr>
              <a:t>เป็นการพัฒนาศักยภาพผู้นำของหมู่บ้าน/ชุมชน</a:t>
            </a:r>
          </a:p>
          <a:p>
            <a:pPr eaLnBrk="1" hangingPunct="1">
              <a:buClr>
                <a:schemeClr val="bg1"/>
              </a:buClr>
            </a:pPr>
            <a:r>
              <a:rPr lang="th-TH" b="1" smtClean="0">
                <a:solidFill>
                  <a:schemeClr val="bg1"/>
                </a:solidFill>
                <a:cs typeface="EucrosiaUPC" pitchFamily="18" charset="-34"/>
              </a:rPr>
              <a:t>เป็นการ</a:t>
            </a:r>
            <a:r>
              <a:rPr lang="th-TH" b="1" smtClean="0">
                <a:solidFill>
                  <a:schemeClr val="bg1"/>
                </a:solidFill>
                <a:latin typeface="Browallia New" pitchFamily="34" charset="-34"/>
                <a:cs typeface="EucrosiaUPC" pitchFamily="18" charset="-34"/>
              </a:rPr>
              <a:t>สร้างพลังชุมชน และใช้พลังชุมชน ในการพัฒนาชุมชน</a:t>
            </a:r>
          </a:p>
          <a:p>
            <a:pPr eaLnBrk="1" hangingPunct="1">
              <a:buClr>
                <a:schemeClr val="bg1"/>
              </a:buClr>
            </a:pPr>
            <a:r>
              <a:rPr lang="th-TH" b="1" smtClean="0">
                <a:solidFill>
                  <a:schemeClr val="bg1"/>
                </a:solidFill>
                <a:cs typeface="EucrosiaUPC" pitchFamily="18" charset="-34"/>
              </a:rPr>
              <a:t>เป็น</a:t>
            </a:r>
            <a:r>
              <a:rPr lang="th-TH" b="1" smtClean="0">
                <a:solidFill>
                  <a:schemeClr val="bg1"/>
                </a:solidFill>
                <a:latin typeface="Browallia New" pitchFamily="34" charset="-34"/>
                <a:cs typeface="EucrosiaUPC" pitchFamily="18" charset="-34"/>
              </a:rPr>
              <a:t>ของชุมชน โดยชุมชน และเพื่อชุมชน</a:t>
            </a:r>
            <a:r>
              <a:rPr lang="th-TH" sz="4400" b="1" smtClean="0">
                <a:latin typeface="Browallia New" pitchFamily="34" charset="-34"/>
                <a:cs typeface="EucrosiaUPC" pitchFamily="18" charset="-34"/>
              </a:rPr>
              <a:t/>
            </a:r>
            <a:br>
              <a:rPr lang="th-TH" sz="4400" b="1" smtClean="0">
                <a:latin typeface="Browallia New" pitchFamily="34" charset="-34"/>
                <a:cs typeface="EucrosiaUPC" pitchFamily="18" charset="-34"/>
              </a:rPr>
            </a:br>
            <a:endParaRPr lang="th-TH" sz="4400" b="1" smtClean="0">
              <a:solidFill>
                <a:schemeClr val="bg1"/>
              </a:solidFill>
              <a:cs typeface="EucrosiaUPC" pitchFamily="18" charset="-34"/>
            </a:endParaRPr>
          </a:p>
          <a:p>
            <a:pPr eaLnBrk="1" hangingPunct="1">
              <a:buFontTx/>
              <a:buNone/>
            </a:pPr>
            <a:endParaRPr lang="th-TH" b="1" smtClean="0">
              <a:cs typeface="EucrosiaUPC" pitchFamily="18" charset="-34"/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0" y="1214438"/>
            <a:ext cx="9144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381001"/>
            <a:ext cx="7799294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5. ทำแผนชุมชนให้มีประสิทธิภาพได้อย่างไร</a:t>
            </a:r>
            <a:endParaRPr lang="th-TH" sz="45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1139" name="ตัวยึดเนื้อหา 2"/>
          <p:cNvSpPr>
            <a:spLocks noGrp="1"/>
          </p:cNvSpPr>
          <p:nvPr>
            <p:ph idx="1"/>
          </p:nvPr>
        </p:nvSpPr>
        <p:spPr>
          <a:xfrm>
            <a:off x="914400" y="1219200"/>
            <a:ext cx="7848600" cy="4495800"/>
          </a:xfrm>
        </p:spPr>
        <p:txBody>
          <a:bodyPr/>
          <a:lstStyle/>
          <a:p>
            <a:pPr eaLnBrk="1" hangingPunct="1"/>
            <a:r>
              <a:rPr lang="th-TH" sz="4000" smtClean="0"/>
              <a:t> ทำได้ด้วยกระบวนการมีส่วนร่วม</a:t>
            </a:r>
          </a:p>
          <a:p>
            <a:pPr marL="1257300" lvl="2" indent="-457200" eaLnBrk="1" hangingPunct="1">
              <a:buFont typeface="Wingdings" pitchFamily="2" charset="2"/>
              <a:buNone/>
            </a:pPr>
            <a:r>
              <a:rPr lang="th-TH" sz="3600" smtClean="0">
                <a:solidFill>
                  <a:srgbClr val="CC0000"/>
                </a:solidFill>
              </a:rPr>
              <a:t>2. ร่วมสรุปผลการวิเคราะห์ข้อมูล</a:t>
            </a:r>
          </a:p>
          <a:p>
            <a:pPr marL="1714500" lvl="3" indent="-457200" eaLnBrk="1" hangingPunct="1">
              <a:buFont typeface="Wingdings" pitchFamily="2" charset="2"/>
              <a:buNone/>
            </a:pPr>
            <a:r>
              <a:rPr lang="th-TH" sz="3600" smtClean="0">
                <a:solidFill>
                  <a:schemeClr val="bg1"/>
                </a:solidFill>
              </a:rPr>
              <a:t>	2.1 ปัญหาของชุมชน</a:t>
            </a:r>
          </a:p>
          <a:p>
            <a:pPr marL="1714500" lvl="3" indent="-457200" eaLnBrk="1" hangingPunct="1">
              <a:buFont typeface="Wingdings" pitchFamily="2" charset="2"/>
              <a:buNone/>
            </a:pPr>
            <a:r>
              <a:rPr lang="th-TH" sz="3600" smtClean="0">
                <a:solidFill>
                  <a:schemeClr val="bg1"/>
                </a:solidFill>
              </a:rPr>
              <a:t>	2.2 ความต้องการของชุมชน</a:t>
            </a:r>
          </a:p>
          <a:p>
            <a:pPr marL="1714500" lvl="3" indent="-457200" eaLnBrk="1" hangingPunct="1">
              <a:buFont typeface="Wingdings" pitchFamily="2" charset="2"/>
              <a:buNone/>
            </a:pPr>
            <a:r>
              <a:rPr lang="th-TH" sz="3600" smtClean="0">
                <a:solidFill>
                  <a:schemeClr val="bg1"/>
                </a:solidFill>
              </a:rPr>
              <a:t>	2.3 จัดกลุ่ม/แยกประเภทปัญหา/ความต้องการ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7799294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5. ทำแผนชุมชนให้มีประสิทธิภาพได้อย่างไร</a:t>
            </a:r>
            <a:endParaRPr lang="th-TH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52578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dirty="0" smtClean="0"/>
              <a:t> ทำได้ด้วยกระบวนการมีส่วนร่วม</a:t>
            </a:r>
          </a:p>
          <a:p>
            <a:pPr marL="1257300" lvl="2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dirty="0" smtClean="0">
                <a:solidFill>
                  <a:srgbClr val="0066FF"/>
                </a:solidFill>
              </a:rPr>
              <a:t>3. ร่วมกำหนดแนวทางการแก้ไขปัญหา</a:t>
            </a:r>
          </a:p>
          <a:p>
            <a:pPr marL="1257300" lvl="2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กำหนดกิจกรรม/โครงการ โดยแบ่งออกเป็น 3 กลุ่ม</a:t>
            </a:r>
          </a:p>
          <a:p>
            <a:pPr marL="1714500" lvl="3" indent="-4572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dirty="0" smtClean="0">
                <a:solidFill>
                  <a:schemeClr val="bg1"/>
                </a:solidFill>
              </a:rPr>
              <a:t>	</a:t>
            </a:r>
            <a:r>
              <a:rPr lang="th-TH" sz="3600" dirty="0" smtClean="0">
                <a:solidFill>
                  <a:srgbClr val="0066FF"/>
                </a:solidFill>
              </a:rPr>
              <a:t>1.  กิจกรรม/โครงการที่ดำเนินการได้เอง</a:t>
            </a:r>
          </a:p>
          <a:p>
            <a:pPr marL="1714500" lvl="3" indent="-4572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dirty="0" smtClean="0">
                <a:solidFill>
                  <a:srgbClr val="0066FF"/>
                </a:solidFill>
              </a:rPr>
              <a:t>	2.  กิจกรรม/โครงการที่ขอรับการสนับสนุน  </a:t>
            </a:r>
          </a:p>
          <a:p>
            <a:pPr marL="1714500" lvl="3" indent="-4572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dirty="0" smtClean="0">
                <a:solidFill>
                  <a:srgbClr val="0066FF"/>
                </a:solidFill>
              </a:rPr>
              <a:t>         จากท้องถิ่น</a:t>
            </a:r>
          </a:p>
          <a:p>
            <a:pPr marL="1714500" lvl="3" indent="-4572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dirty="0" smtClean="0">
                <a:solidFill>
                  <a:srgbClr val="0066FF"/>
                </a:solidFill>
              </a:rPr>
              <a:t>	3.  กิจกรรม/โครงการที่ขอรับการสนับสนุน</a:t>
            </a:r>
          </a:p>
          <a:p>
            <a:pPr marL="1714500" lvl="3" indent="-4572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dirty="0" smtClean="0">
                <a:solidFill>
                  <a:srgbClr val="0066FF"/>
                </a:solidFill>
              </a:rPr>
              <a:t>         จากส่วนราชการ</a:t>
            </a:r>
          </a:p>
          <a:p>
            <a:pPr marL="1714500" lvl="3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การกำหนดแนวทางการแก้ไขสามารถแบ่งออกเป็น</a:t>
            </a:r>
          </a:p>
          <a:p>
            <a:pPr marL="1714500" lvl="3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ช่วง 3-5 ปี และรายปีได้</a:t>
            </a:r>
            <a:endParaRPr lang="th-TH" sz="3600" dirty="0">
              <a:solidFill>
                <a:srgbClr val="0066FF"/>
              </a:solidFill>
            </a:endParaRPr>
          </a:p>
        </p:txBody>
      </p:sp>
      <p:sp>
        <p:nvSpPr>
          <p:cNvPr id="5" name="ดาว 4 แฉก 4"/>
          <p:cNvSpPr/>
          <p:nvPr/>
        </p:nvSpPr>
        <p:spPr>
          <a:xfrm>
            <a:off x="1524000" y="2133600"/>
            <a:ext cx="228600" cy="228600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6" name="ดาว 4 แฉก 5"/>
          <p:cNvSpPr/>
          <p:nvPr/>
        </p:nvSpPr>
        <p:spPr>
          <a:xfrm>
            <a:off x="1600200" y="5791200"/>
            <a:ext cx="228600" cy="228600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7799294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5. ทำแผนชุมชนให้มีประสิทธิภาพได้อย่างไร</a:t>
            </a:r>
            <a:endParaRPr lang="th-TH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52578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dirty="0" smtClean="0"/>
              <a:t> ทำได้ด้วยกระบวนการมีส่วนร่วม</a:t>
            </a:r>
          </a:p>
          <a:p>
            <a:pPr marL="1257300" lvl="2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dirty="0" smtClean="0">
                <a:solidFill>
                  <a:srgbClr val="0066FF"/>
                </a:solidFill>
              </a:rPr>
              <a:t>4. ร่วมดำเนินงานตามกิจกรรม/โครงการ</a:t>
            </a:r>
          </a:p>
          <a:p>
            <a:pPr marL="1257300" lvl="2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dirty="0" smtClean="0">
                <a:solidFill>
                  <a:srgbClr val="0066FF"/>
                </a:solidFill>
              </a:rPr>
              <a:t>    - การสนับสนุนการดำเนินงาน</a:t>
            </a:r>
          </a:p>
          <a:p>
            <a:pPr marL="1257300" lvl="2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dirty="0" smtClean="0">
                <a:solidFill>
                  <a:srgbClr val="0066FF"/>
                </a:solidFill>
              </a:rPr>
              <a:t>	- การเข้าร่วมกิจกรรม</a:t>
            </a:r>
          </a:p>
          <a:p>
            <a:pPr marL="1257300" lvl="2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5. ร่วมประเมินผลกิจกรรม/โครงการ</a:t>
            </a:r>
          </a:p>
          <a:p>
            <a:pPr marL="1257300" lvl="2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- วัดผลสำเร็จของกิจกรรม/โครงการ</a:t>
            </a:r>
          </a:p>
          <a:p>
            <a:pPr marL="1257300" lvl="2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dirty="0" smtClean="0">
                <a:solidFill>
                  <a:srgbClr val="0066FF"/>
                </a:solidFill>
              </a:rPr>
              <a:t>6. ร่วมรับผลจากโครงการ</a:t>
            </a:r>
          </a:p>
          <a:p>
            <a:pPr marL="1714500" lvl="3" indent="-4572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dirty="0" smtClean="0">
                <a:solidFill>
                  <a:schemeClr val="bg1"/>
                </a:solidFill>
              </a:rPr>
              <a:t>	</a:t>
            </a:r>
            <a:endParaRPr lang="th-TH" sz="36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2"/>
            <a:ext cx="7799294" cy="72614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dirty="0" smtClean="0">
                <a:solidFill>
                  <a:schemeClr val="bg1"/>
                </a:solidFill>
              </a:rPr>
              <a:t>6. ใครเป็นผู้จัดทำแผนชุมชน?</a:t>
            </a:r>
            <a:endParaRPr lang="th-TH" sz="4800" dirty="0">
              <a:solidFill>
                <a:schemeClr val="bg1"/>
              </a:solidFill>
            </a:endParaRPr>
          </a:p>
        </p:txBody>
      </p:sp>
      <p:sp>
        <p:nvSpPr>
          <p:cNvPr id="94211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105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th-TH" sz="4000" smtClean="0"/>
              <a:t>         1. ขั้นยกร่างแผนชุมชน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th-TH" sz="3400" smtClean="0">
                <a:solidFill>
                  <a:srgbClr val="0070C0"/>
                </a:solidFill>
              </a:rPr>
              <a:t>               กม./ผู้แทนกลุ่มองค์กร/สมาชิกอบต.</a:t>
            </a:r>
            <a:r>
              <a:rPr lang="th-TH" sz="3400" smtClean="0"/>
              <a:t>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th-TH" sz="3400" smtClean="0"/>
              <a:t>		          </a:t>
            </a:r>
            <a:r>
              <a:rPr lang="th-TH" sz="3400" smtClean="0">
                <a:solidFill>
                  <a:srgbClr val="0066FF"/>
                </a:solidFill>
              </a:rPr>
              <a:t>ทีมปฏิบัติการ(วิทยากรกระบวนการ)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th-TH" sz="4000" smtClean="0"/>
              <a:t>         2. ขั้นประชาคมรับแผนชุมชน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th-TH" sz="4000" smtClean="0"/>
              <a:t>                </a:t>
            </a:r>
            <a:r>
              <a:rPr lang="th-TH" sz="3400" smtClean="0">
                <a:solidFill>
                  <a:srgbClr val="0066FF"/>
                </a:solidFill>
              </a:rPr>
              <a:t>ร้อยละ 70 ของตัวแทนครัวเรือนในชุมชน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th-TH" sz="3400" smtClean="0">
                <a:solidFill>
                  <a:srgbClr val="0066FF"/>
                </a:solidFill>
              </a:rPr>
              <a:t> 		 </a:t>
            </a:r>
            <a:r>
              <a:rPr lang="th-TH" sz="3600" smtClean="0"/>
              <a:t>3. ขั้นนำแผนชุมชนไปใช้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th-TH" sz="3600" smtClean="0">
                <a:solidFill>
                  <a:srgbClr val="0066FF"/>
                </a:solidFill>
              </a:rPr>
              <a:t>			</a:t>
            </a:r>
            <a:r>
              <a:rPr lang="th-TH" sz="3400" smtClean="0">
                <a:solidFill>
                  <a:srgbClr val="0066FF"/>
                </a:solidFill>
              </a:rPr>
              <a:t>ประชาชน/ผู้นำชุมชน/กลุ่ม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th-TH" sz="3400" smtClean="0">
                <a:solidFill>
                  <a:srgbClr val="0066FF"/>
                </a:solidFill>
              </a:rPr>
              <a:t>			สมาชิกอบต.</a:t>
            </a:r>
          </a:p>
        </p:txBody>
      </p:sp>
      <p:sp>
        <p:nvSpPr>
          <p:cNvPr id="4" name="เครื่องหมายบั้ง 3"/>
          <p:cNvSpPr/>
          <p:nvPr/>
        </p:nvSpPr>
        <p:spPr>
          <a:xfrm>
            <a:off x="1828800" y="2209800"/>
            <a:ext cx="228600" cy="152400"/>
          </a:xfrm>
          <a:prstGeom prst="chevr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5" name="เครื่องหมายบั้ง 4"/>
          <p:cNvSpPr/>
          <p:nvPr/>
        </p:nvSpPr>
        <p:spPr>
          <a:xfrm>
            <a:off x="1752600" y="3886200"/>
            <a:ext cx="228600" cy="1524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6" name="เครื่องหมายบั้ง 5"/>
          <p:cNvSpPr/>
          <p:nvPr/>
        </p:nvSpPr>
        <p:spPr>
          <a:xfrm>
            <a:off x="1828800" y="2667000"/>
            <a:ext cx="228600" cy="152400"/>
          </a:xfrm>
          <a:prstGeom prst="chevr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1752600" y="5029200"/>
            <a:ext cx="228600" cy="152400"/>
          </a:xfrm>
          <a:prstGeom prst="chevron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1752600" y="5486400"/>
            <a:ext cx="228600" cy="152400"/>
          </a:xfrm>
          <a:prstGeom prst="chevron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381002"/>
            <a:ext cx="7799294" cy="87854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7.ตัวชี้วัดแผนชุมชนที่มีคุณภาพ</a:t>
            </a:r>
            <a:endParaRPr lang="th-TH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5235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sz="4000" smtClean="0"/>
              <a:t>7.1 มีการนำข้อมูลจปฐ./กชช.2ค.มาใช้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4000" smtClean="0">
                <a:solidFill>
                  <a:srgbClr val="0000FF"/>
                </a:solidFill>
              </a:rPr>
              <a:t>7.2 ตัวแทนครัวเรือนมีส่วนร่วมไม่น้อยกว่า 70</a:t>
            </a:r>
            <a:r>
              <a:rPr lang="en-US" sz="4000" smtClean="0">
                <a:solidFill>
                  <a:srgbClr val="0000FF"/>
                </a:solidFill>
                <a:cs typeface="Browallia New" pitchFamily="34" charset="-34"/>
              </a:rPr>
              <a:t>%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4000" smtClean="0"/>
              <a:t>7.3 สมาชิกอบต.เข้ามามีสาวนร่วมทุกขั้นตอน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4000" smtClean="0">
                <a:solidFill>
                  <a:srgbClr val="0000FF"/>
                </a:solidFill>
              </a:rPr>
              <a:t>7.4 มีกิจกรรม/โครงการคามปรัชญาเศรษฐกิจพอเพียง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4000" smtClean="0"/>
              <a:t>7.5 มีกิจกรรม/โครงการที่พึ่งตนเองไม่น้อยกว่าร้อยละ 30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4000" smtClean="0">
                <a:solidFill>
                  <a:srgbClr val="0000FF"/>
                </a:solidFill>
              </a:rPr>
              <a:t>7.6 แผนชุมชนเป็นรูปเล่ม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ดมุมสี่เหลี่ยมด้านทแยงมุม 4"/>
          <p:cNvSpPr/>
          <p:nvPr/>
        </p:nvSpPr>
        <p:spPr>
          <a:xfrm>
            <a:off x="457200" y="381000"/>
            <a:ext cx="2819400" cy="1219200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dirty="0">
                <a:solidFill>
                  <a:prstClr val="white"/>
                </a:solidFill>
              </a:rPr>
              <a:t>แผนชุมชน</a:t>
            </a:r>
          </a:p>
        </p:txBody>
      </p:sp>
      <p:sp>
        <p:nvSpPr>
          <p:cNvPr id="6" name="ลูกศรขวา 5"/>
          <p:cNvSpPr/>
          <p:nvPr/>
        </p:nvSpPr>
        <p:spPr>
          <a:xfrm>
            <a:off x="3581400" y="838200"/>
            <a:ext cx="381000" cy="5334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7" name="ตัดมุมสี่เหลี่ยมด้านทแยงมุม 6"/>
          <p:cNvSpPr/>
          <p:nvPr/>
        </p:nvSpPr>
        <p:spPr>
          <a:xfrm>
            <a:off x="4267200" y="457200"/>
            <a:ext cx="4648200" cy="1143000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dirty="0">
                <a:solidFill>
                  <a:prstClr val="white"/>
                </a:solidFill>
              </a:rPr>
              <a:t>ทำแล้ว ทำครั้งเดียวหรือ?</a:t>
            </a:r>
          </a:p>
        </p:txBody>
      </p:sp>
      <p:sp>
        <p:nvSpPr>
          <p:cNvPr id="8" name="ลูกศรลง 7"/>
          <p:cNvSpPr/>
          <p:nvPr/>
        </p:nvSpPr>
        <p:spPr>
          <a:xfrm>
            <a:off x="1600200" y="1676400"/>
            <a:ext cx="228600" cy="304800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0" name="คำบรรยายภาพแบบลูกศรขวา 9"/>
          <p:cNvSpPr/>
          <p:nvPr/>
        </p:nvSpPr>
        <p:spPr>
          <a:xfrm>
            <a:off x="1295400" y="2209800"/>
            <a:ext cx="1143000" cy="10668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60066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prstClr val="white"/>
                </a:solidFill>
              </a:rPr>
              <a:t>ต้อง</a:t>
            </a:r>
          </a:p>
        </p:txBody>
      </p:sp>
      <p:sp>
        <p:nvSpPr>
          <p:cNvPr id="11" name="แผนผังลําดับงาน: กระบวนการสำรอง 10"/>
          <p:cNvSpPr/>
          <p:nvPr/>
        </p:nvSpPr>
        <p:spPr>
          <a:xfrm>
            <a:off x="2819400" y="2209800"/>
            <a:ext cx="3733800" cy="914400"/>
          </a:xfrm>
          <a:prstGeom prst="flowChartAlternateProcess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rgbClr val="0000FF"/>
                </a:solidFill>
              </a:rPr>
              <a:t>ทบทวนทุกปี</a:t>
            </a:r>
          </a:p>
        </p:txBody>
      </p:sp>
      <p:sp>
        <p:nvSpPr>
          <p:cNvPr id="13" name="คำบรรยายภาพแบบลูกศรลง 12"/>
          <p:cNvSpPr/>
          <p:nvPr/>
        </p:nvSpPr>
        <p:spPr>
          <a:xfrm>
            <a:off x="3886200" y="3276600"/>
            <a:ext cx="1295400" cy="533400"/>
          </a:xfrm>
          <a:prstGeom prst="downArrowCallout">
            <a:avLst/>
          </a:prstGeom>
          <a:solidFill>
            <a:srgbClr val="660066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prstClr val="white"/>
                </a:solidFill>
              </a:rPr>
              <a:t>เพราะ</a:t>
            </a:r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1905000" y="4038600"/>
            <a:ext cx="6172200" cy="2362200"/>
          </a:xfrm>
          <a:prstGeom prst="round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36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2AC9DE">
                      <a:satMod val="175000"/>
                      <a:alpha val="40000"/>
                    </a:srgbClr>
                  </a:glow>
                </a:effectLst>
              </a:rPr>
              <a:t>เวลาเปลี่ยน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36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39700">
                    <a:srgbClr val="769F11">
                      <a:satMod val="175000"/>
                      <a:alpha val="40000"/>
                    </a:srgbClr>
                  </a:glow>
                </a:effectLst>
              </a:rPr>
              <a:t>ข้อมูลเปลี่ยน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36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2AC9DE">
                      <a:satMod val="175000"/>
                      <a:alpha val="40000"/>
                    </a:srgbClr>
                  </a:glow>
                </a:effectLst>
              </a:rPr>
              <a:t>สถานการณ์เปลี่ยน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36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39700">
                    <a:srgbClr val="769F11">
                      <a:satMod val="175000"/>
                      <a:alpha val="40000"/>
                    </a:srgbClr>
                  </a:glow>
                </a:effectLst>
              </a:rPr>
              <a:t>สภาพปัญหา/ความต้องการเปลี่ยน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WordArt 2"/>
          <p:cNvSpPr>
            <a:spLocks noChangeArrowheads="1" noChangeShapeType="1" noTextEdit="1"/>
          </p:cNvSpPr>
          <p:nvPr/>
        </p:nvSpPr>
        <p:spPr bwMode="auto">
          <a:xfrm>
            <a:off x="611188" y="765175"/>
            <a:ext cx="6048375" cy="184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DilleniaUPC"/>
                <a:cs typeface="DilleniaUPC"/>
              </a:rPr>
              <a:t>จบการนำเสนอ</a:t>
            </a:r>
          </a:p>
        </p:txBody>
      </p:sp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539750" y="1052513"/>
            <a:ext cx="7848600" cy="3622675"/>
            <a:chOff x="432" y="816"/>
            <a:chExt cx="4944" cy="2282"/>
          </a:xfrm>
        </p:grpSpPr>
        <p:sp>
          <p:nvSpPr>
            <p:cNvPr id="97288" name="Text Box 4"/>
            <p:cNvSpPr txBox="1">
              <a:spLocks noChangeArrowheads="1"/>
            </p:cNvSpPr>
            <p:nvPr/>
          </p:nvSpPr>
          <p:spPr bwMode="auto">
            <a:xfrm>
              <a:off x="1440" y="816"/>
              <a:ext cx="116" cy="1890"/>
            </a:xfrm>
            <a:prstGeom prst="rect">
              <a:avLst/>
            </a:prstGeom>
            <a:noFill/>
            <a:ln w="76200" cmpd="tri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th-TH" sz="18900" b="1" i="1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97289" name="Picture 5" descr="mogjdir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2" y="2496"/>
              <a:ext cx="4944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728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696913"/>
            <a:ext cx="17287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7285" name="Group 7"/>
          <p:cNvGrpSpPr>
            <a:grpSpLocks/>
          </p:cNvGrpSpPr>
          <p:nvPr/>
        </p:nvGrpSpPr>
        <p:grpSpPr bwMode="auto">
          <a:xfrm>
            <a:off x="179388" y="5949950"/>
            <a:ext cx="5113337" cy="717550"/>
            <a:chOff x="1980" y="6975"/>
            <a:chExt cx="2880" cy="585"/>
          </a:xfrm>
        </p:grpSpPr>
        <p:sp>
          <p:nvSpPr>
            <p:cNvPr id="97286" name="Text Box 8"/>
            <p:cNvSpPr txBox="1">
              <a:spLocks noChangeArrowheads="1"/>
            </p:cNvSpPr>
            <p:nvPr/>
          </p:nvSpPr>
          <p:spPr bwMode="auto">
            <a:xfrm>
              <a:off x="1980" y="6975"/>
              <a:ext cx="2340" cy="585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70000"/>
                </a:lnSpc>
              </a:pPr>
              <a:endParaRPr lang="th-TH" sz="2000">
                <a:solidFill>
                  <a:srgbClr val="FFFFFF"/>
                </a:solidFill>
                <a:latin typeface="Tahoma" pitchFamily="34" charset="0"/>
                <a:cs typeface="LilyUPC" pitchFamily="34" charset="-34"/>
              </a:endParaRPr>
            </a:p>
            <a:p>
              <a:pPr algn="ctr">
                <a:lnSpc>
                  <a:spcPct val="70000"/>
                </a:lnSpc>
              </a:pPr>
              <a:r>
                <a:rPr lang="th-TH" sz="2400">
                  <a:solidFill>
                    <a:srgbClr val="FFFFFF"/>
                  </a:solidFill>
                  <a:latin typeface="Tahoma" pitchFamily="34" charset="0"/>
                  <a:cs typeface="LilyUPC" pitchFamily="34" charset="-34"/>
                </a:rPr>
                <a:t>สำนักงาน</a:t>
              </a:r>
              <a:r>
                <a:rPr lang="hi-IN" sz="2400">
                  <a:solidFill>
                    <a:srgbClr val="FFFFFF"/>
                  </a:solidFill>
                  <a:latin typeface="Tahoma" pitchFamily="34" charset="0"/>
                  <a:cs typeface="LilyUPC" pitchFamily="34" charset="-34"/>
                </a:rPr>
                <a:t>พัฒนาชุมชน</a:t>
              </a:r>
              <a:r>
                <a:rPr lang="th-TH" sz="2400">
                  <a:solidFill>
                    <a:srgbClr val="FFFFFF"/>
                  </a:solidFill>
                  <a:latin typeface="Tahoma" pitchFamily="34" charset="0"/>
                  <a:cs typeface="LilyUPC" pitchFamily="34" charset="-34"/>
                </a:rPr>
                <a:t>จังหวัดนครสวรรค์</a:t>
              </a:r>
              <a:endParaRPr lang="hi-IN" sz="2400">
                <a:latin typeface="Tahoma" pitchFamily="34" charset="0"/>
                <a:cs typeface="Mangal" pitchFamily="18" charset="0"/>
              </a:endParaRPr>
            </a:p>
          </p:txBody>
        </p:sp>
        <p:pic>
          <p:nvPicPr>
            <p:cNvPr id="97287" name="Picture 9" descr="logo_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0" y="7005"/>
              <a:ext cx="540" cy="540"/>
            </a:xfrm>
            <a:prstGeom prst="rect">
              <a:avLst/>
            </a:prstGeom>
            <a:solidFill>
              <a:srgbClr val="3333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9"/>
          <p:cNvSpPr>
            <a:spLocks noChangeArrowheads="1"/>
          </p:cNvSpPr>
          <p:nvPr/>
        </p:nvSpPr>
        <p:spPr bwMode="auto">
          <a:xfrm>
            <a:off x="3395663" y="776288"/>
            <a:ext cx="2362200" cy="914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22531" name="Rectangle 38"/>
          <p:cNvSpPr>
            <a:spLocks noChangeArrowheads="1"/>
          </p:cNvSpPr>
          <p:nvPr/>
        </p:nvSpPr>
        <p:spPr bwMode="auto">
          <a:xfrm>
            <a:off x="914400" y="2209800"/>
            <a:ext cx="2362200" cy="914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22532" name="Rectangle 37"/>
          <p:cNvSpPr>
            <a:spLocks noChangeArrowheads="1"/>
          </p:cNvSpPr>
          <p:nvPr/>
        </p:nvSpPr>
        <p:spPr bwMode="auto">
          <a:xfrm>
            <a:off x="5867400" y="2286000"/>
            <a:ext cx="2362200" cy="914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22533" name="Rectangle 36"/>
          <p:cNvSpPr>
            <a:spLocks noChangeArrowheads="1"/>
          </p:cNvSpPr>
          <p:nvPr/>
        </p:nvSpPr>
        <p:spPr bwMode="auto">
          <a:xfrm>
            <a:off x="5867400" y="3786188"/>
            <a:ext cx="2362200" cy="914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22534" name="Rectangle 33"/>
          <p:cNvSpPr>
            <a:spLocks noChangeArrowheads="1"/>
          </p:cNvSpPr>
          <p:nvPr/>
        </p:nvSpPr>
        <p:spPr bwMode="auto">
          <a:xfrm>
            <a:off x="923925" y="3771900"/>
            <a:ext cx="2362200" cy="914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22535" name="Rectangle 32"/>
          <p:cNvSpPr>
            <a:spLocks noChangeArrowheads="1"/>
          </p:cNvSpPr>
          <p:nvPr/>
        </p:nvSpPr>
        <p:spPr bwMode="auto">
          <a:xfrm>
            <a:off x="1676400" y="5257800"/>
            <a:ext cx="2462213" cy="1143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22536" name="Rectangle 28"/>
          <p:cNvSpPr>
            <a:spLocks noChangeArrowheads="1"/>
          </p:cNvSpPr>
          <p:nvPr/>
        </p:nvSpPr>
        <p:spPr bwMode="auto">
          <a:xfrm>
            <a:off x="5105400" y="5257800"/>
            <a:ext cx="2590800" cy="1143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624263" y="852488"/>
            <a:ext cx="20907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latin typeface="Angsana New" pitchFamily="18" charset="-34"/>
              </a:rPr>
              <a:t>1. การเตรียมการจัดประชุมประชาคม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096000" y="2286000"/>
            <a:ext cx="160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latin typeface="Angsana New" pitchFamily="18" charset="-34"/>
              </a:rPr>
              <a:t>2. การประชุมประชาคม</a:t>
            </a:r>
          </a:p>
        </p:txBody>
      </p:sp>
      <p:sp>
        <p:nvSpPr>
          <p:cNvPr id="51211" name="Text Box 12"/>
          <p:cNvSpPr txBox="1">
            <a:spLocks noChangeArrowheads="1"/>
          </p:cNvSpPr>
          <p:nvPr/>
        </p:nvSpPr>
        <p:spPr bwMode="auto">
          <a:xfrm>
            <a:off x="5943600" y="3786188"/>
            <a:ext cx="2133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latin typeface="Angsana New" pitchFamily="18" charset="-34"/>
              </a:rPr>
              <a:t>3. การจัดทำ</a:t>
            </a:r>
            <a:br>
              <a:rPr lang="th-TH" sz="2400" b="1">
                <a:latin typeface="Angsana New" pitchFamily="18" charset="-34"/>
              </a:rPr>
            </a:br>
            <a:r>
              <a:rPr lang="th-TH" sz="2400" b="1">
                <a:latin typeface="Angsana New" pitchFamily="18" charset="-34"/>
              </a:rPr>
              <a:t>แผนพัฒนาหมู่บ้าน</a:t>
            </a:r>
          </a:p>
        </p:txBody>
      </p:sp>
      <p:sp>
        <p:nvSpPr>
          <p:cNvPr id="51212" name="Text Box 14"/>
          <p:cNvSpPr txBox="1">
            <a:spLocks noChangeArrowheads="1"/>
          </p:cNvSpPr>
          <p:nvPr/>
        </p:nvSpPr>
        <p:spPr bwMode="auto">
          <a:xfrm>
            <a:off x="5186363" y="5246688"/>
            <a:ext cx="2386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latin typeface="Angsana New" pitchFamily="18" charset="-34"/>
              </a:rPr>
              <a:t>4. การให้ความเห็นชอบ</a:t>
            </a:r>
            <a:br>
              <a:rPr lang="th-TH" sz="2400" b="1">
                <a:latin typeface="Angsana New" pitchFamily="18" charset="-34"/>
              </a:rPr>
            </a:br>
            <a:r>
              <a:rPr lang="th-TH" sz="2400" b="1">
                <a:latin typeface="Angsana New" pitchFamily="18" charset="-34"/>
              </a:rPr>
              <a:t>และรับรองแผนพัฒนาหมู่บ้าน</a:t>
            </a:r>
          </a:p>
        </p:txBody>
      </p:sp>
      <p:sp>
        <p:nvSpPr>
          <p:cNvPr id="51213" name="Text Box 16"/>
          <p:cNvSpPr txBox="1">
            <a:spLocks noChangeArrowheads="1"/>
          </p:cNvSpPr>
          <p:nvPr/>
        </p:nvSpPr>
        <p:spPr bwMode="auto">
          <a:xfrm>
            <a:off x="2205038" y="5395913"/>
            <a:ext cx="1676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latin typeface="Angsana New" pitchFamily="18" charset="-34"/>
              </a:rPr>
              <a:t>5. การประสาน</a:t>
            </a:r>
            <a:br>
              <a:rPr lang="th-TH" sz="2400" b="1">
                <a:latin typeface="Angsana New" pitchFamily="18" charset="-34"/>
              </a:rPr>
            </a:br>
            <a:r>
              <a:rPr lang="th-TH" sz="2400" b="1">
                <a:latin typeface="Angsana New" pitchFamily="18" charset="-34"/>
              </a:rPr>
              <a:t>และการใช้แผน</a:t>
            </a:r>
          </a:p>
        </p:txBody>
      </p:sp>
      <p:sp>
        <p:nvSpPr>
          <p:cNvPr id="51214" name="Text Box 18"/>
          <p:cNvSpPr txBox="1">
            <a:spLocks noChangeArrowheads="1"/>
          </p:cNvSpPr>
          <p:nvPr/>
        </p:nvSpPr>
        <p:spPr bwMode="auto">
          <a:xfrm>
            <a:off x="857250" y="3819525"/>
            <a:ext cx="23383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latin typeface="Angsana New" pitchFamily="18" charset="-34"/>
              </a:rPr>
              <a:t>6.การทบทวน/ปรับปรุง</a:t>
            </a:r>
            <a:br>
              <a:rPr lang="th-TH" sz="2400" b="1">
                <a:latin typeface="Angsana New" pitchFamily="18" charset="-34"/>
              </a:rPr>
            </a:br>
            <a:r>
              <a:rPr lang="th-TH" sz="2400" b="1">
                <a:latin typeface="Angsana New" pitchFamily="18" charset="-34"/>
              </a:rPr>
              <a:t>แผนพัฒนาหมู่บ้าน</a:t>
            </a:r>
          </a:p>
        </p:txBody>
      </p:sp>
      <p:sp>
        <p:nvSpPr>
          <p:cNvPr id="51215" name="Text Box 19"/>
          <p:cNvSpPr txBox="1">
            <a:spLocks noChangeArrowheads="1"/>
          </p:cNvSpPr>
          <p:nvPr/>
        </p:nvSpPr>
        <p:spPr bwMode="auto">
          <a:xfrm>
            <a:off x="800100" y="2268538"/>
            <a:ext cx="26050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latin typeface="Angsana New" pitchFamily="18" charset="-34"/>
              </a:rPr>
              <a:t>7. การตรวจสอบ/</a:t>
            </a:r>
            <a:br>
              <a:rPr lang="th-TH" sz="2400" b="1">
                <a:latin typeface="Angsana New" pitchFamily="18" charset="-34"/>
              </a:rPr>
            </a:br>
            <a:r>
              <a:rPr lang="th-TH" sz="2400" b="1">
                <a:latin typeface="Angsana New" pitchFamily="18" charset="-34"/>
              </a:rPr>
              <a:t>ติดตามแผนพัฒนาหมู่บ้าน</a:t>
            </a:r>
          </a:p>
        </p:txBody>
      </p:sp>
      <p:sp>
        <p:nvSpPr>
          <p:cNvPr id="51216" name="AutoShape 40"/>
          <p:cNvSpPr>
            <a:spLocks noChangeArrowheads="1"/>
          </p:cNvSpPr>
          <p:nvPr/>
        </p:nvSpPr>
        <p:spPr bwMode="auto">
          <a:xfrm rot="2259937">
            <a:off x="5867400" y="1447800"/>
            <a:ext cx="914400" cy="533400"/>
          </a:xfrm>
          <a:prstGeom prst="curvedDownArrow">
            <a:avLst>
              <a:gd name="adj1" fmla="val 34286"/>
              <a:gd name="adj2" fmla="val 68571"/>
              <a:gd name="adj3" fmla="val 33333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17" name="AutoShape 41"/>
          <p:cNvSpPr>
            <a:spLocks noChangeArrowheads="1"/>
          </p:cNvSpPr>
          <p:nvPr/>
        </p:nvSpPr>
        <p:spPr bwMode="auto">
          <a:xfrm rot="5400000">
            <a:off x="8039100" y="3238500"/>
            <a:ext cx="914400" cy="533400"/>
          </a:xfrm>
          <a:prstGeom prst="curvedDownArrow">
            <a:avLst>
              <a:gd name="adj1" fmla="val 34286"/>
              <a:gd name="adj2" fmla="val 68571"/>
              <a:gd name="adj3" fmla="val 33333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18" name="AutoShape 42"/>
          <p:cNvSpPr>
            <a:spLocks noChangeArrowheads="1"/>
          </p:cNvSpPr>
          <p:nvPr/>
        </p:nvSpPr>
        <p:spPr bwMode="auto">
          <a:xfrm rot="6570952">
            <a:off x="7505700" y="5067300"/>
            <a:ext cx="914400" cy="533400"/>
          </a:xfrm>
          <a:prstGeom prst="curvedDownArrow">
            <a:avLst>
              <a:gd name="adj1" fmla="val 34286"/>
              <a:gd name="adj2" fmla="val 68571"/>
              <a:gd name="adj3" fmla="val 33333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19" name="AutoShape 43"/>
          <p:cNvSpPr>
            <a:spLocks noChangeArrowheads="1"/>
          </p:cNvSpPr>
          <p:nvPr/>
        </p:nvSpPr>
        <p:spPr bwMode="auto">
          <a:xfrm>
            <a:off x="4267200" y="5638800"/>
            <a:ext cx="609600" cy="533400"/>
          </a:xfrm>
          <a:prstGeom prst="leftArrow">
            <a:avLst>
              <a:gd name="adj1" fmla="val 50000"/>
              <a:gd name="adj2" fmla="val 28571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20" name="AutoShape 44"/>
          <p:cNvSpPr>
            <a:spLocks noChangeArrowheads="1"/>
          </p:cNvSpPr>
          <p:nvPr/>
        </p:nvSpPr>
        <p:spPr bwMode="auto">
          <a:xfrm rot="-6634952">
            <a:off x="723900" y="4914900"/>
            <a:ext cx="914400" cy="533400"/>
          </a:xfrm>
          <a:prstGeom prst="curvedDownArrow">
            <a:avLst>
              <a:gd name="adj1" fmla="val 34286"/>
              <a:gd name="adj2" fmla="val 68571"/>
              <a:gd name="adj3" fmla="val 33333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21" name="AutoShape 45"/>
          <p:cNvSpPr>
            <a:spLocks noChangeArrowheads="1"/>
          </p:cNvSpPr>
          <p:nvPr/>
        </p:nvSpPr>
        <p:spPr bwMode="auto">
          <a:xfrm rot="-5400000">
            <a:off x="128588" y="2986088"/>
            <a:ext cx="914400" cy="533400"/>
          </a:xfrm>
          <a:prstGeom prst="curvedDownArrow">
            <a:avLst>
              <a:gd name="adj1" fmla="val 34286"/>
              <a:gd name="adj2" fmla="val 68571"/>
              <a:gd name="adj3" fmla="val 33333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22" name="AutoShape 46"/>
          <p:cNvSpPr>
            <a:spLocks noChangeArrowheads="1"/>
          </p:cNvSpPr>
          <p:nvPr/>
        </p:nvSpPr>
        <p:spPr bwMode="auto">
          <a:xfrm rot="-4171409">
            <a:off x="2552700" y="1333500"/>
            <a:ext cx="914400" cy="533400"/>
          </a:xfrm>
          <a:prstGeom prst="curvedDownArrow">
            <a:avLst>
              <a:gd name="adj1" fmla="val 34286"/>
              <a:gd name="adj2" fmla="val 68571"/>
              <a:gd name="adj3" fmla="val 33333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23" name="WordArt 40"/>
          <p:cNvSpPr>
            <a:spLocks noChangeArrowheads="1" noChangeShapeType="1" noTextEdit="1"/>
          </p:cNvSpPr>
          <p:nvPr/>
        </p:nvSpPr>
        <p:spPr bwMode="auto">
          <a:xfrm>
            <a:off x="1187450" y="85725"/>
            <a:ext cx="6956425" cy="4778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th-TH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Unicode MS"/>
                <a:ea typeface="Arial Unicode MS"/>
                <a:cs typeface="Arial Unicode MS"/>
              </a:rPr>
              <a:t>ขั้นตอนการจัดทำแผนพัฒนาหมู่บ้าน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751013" y="5040313"/>
            <a:ext cx="2209800" cy="914400"/>
          </a:xfrm>
          <a:prstGeom prst="rect">
            <a:avLst/>
          </a:prstGeom>
          <a:solidFill>
            <a:srgbClr val="FF9900">
              <a:alpha val="7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684213" y="3516313"/>
            <a:ext cx="2514600" cy="914400"/>
          </a:xfrm>
          <a:prstGeom prst="rect">
            <a:avLst/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638675" y="1920875"/>
            <a:ext cx="2309813" cy="9906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339975" y="1916113"/>
            <a:ext cx="1655763" cy="990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5103813" y="4430713"/>
            <a:ext cx="3182937" cy="2357437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6145084" y="5157448"/>
            <a:ext cx="1327090" cy="1100855"/>
          </a:xfrm>
          <a:prstGeom prst="ellipse">
            <a:avLst/>
          </a:prstGeom>
          <a:solidFill>
            <a:srgbClr val="E0A3FF"/>
          </a:soli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52538"/>
              </a:solidFill>
              <a:latin typeface="Calibri" pitchFamily="34" charset="0"/>
              <a:cs typeface="IrisUPC" pitchFamily="34" charset="-34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094413" y="5253038"/>
            <a:ext cx="14906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/>
              <a:t>เวทีการจัดทำแผนพัฒนา</a:t>
            </a:r>
            <a:br>
              <a:rPr lang="th-TH" sz="1800" b="1"/>
            </a:br>
            <a:r>
              <a:rPr lang="th-TH" sz="1800" b="1"/>
              <a:t>หมู่บ้าน</a:t>
            </a:r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6780213" y="4430713"/>
            <a:ext cx="1587" cy="684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flipV="1">
            <a:off x="7440613" y="5878513"/>
            <a:ext cx="812800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>
            <a:off x="5103813" y="5802313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5180013" y="4735513"/>
            <a:ext cx="1354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/>
              <a:t>ประชาชน</a:t>
            </a:r>
            <a:br>
              <a:rPr lang="th-TH" sz="1800" b="1"/>
            </a:br>
            <a:r>
              <a:rPr lang="th-TH" sz="1800" b="1"/>
              <a:t>ในหมู่บ้าน/</a:t>
            </a:r>
            <a:br>
              <a:rPr lang="th-TH" sz="1800" b="1"/>
            </a:br>
            <a:r>
              <a:rPr lang="th-TH" sz="1800" b="1"/>
              <a:t>ชุมชน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6780213" y="4659313"/>
            <a:ext cx="1447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800" b="1"/>
              <a:t>องค์กรต่างๆ </a:t>
            </a:r>
            <a:br>
              <a:rPr lang="th-TH" sz="1800" b="1"/>
            </a:br>
            <a:r>
              <a:rPr lang="th-TH" sz="1800" b="1"/>
              <a:t>      ใน</a:t>
            </a:r>
            <a:br>
              <a:rPr lang="th-TH" sz="1800" b="1"/>
            </a:br>
            <a:r>
              <a:rPr lang="th-TH" sz="1800" b="1"/>
              <a:t>         หมู่บ้าน        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6551613" y="6183313"/>
            <a:ext cx="677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/>
              <a:t>กม.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684213" y="36322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>
                <a:solidFill>
                  <a:schemeClr val="bg1"/>
                </a:solidFill>
              </a:rPr>
              <a:t>2.  แผนพัฒนาตำบล(บูรณาการ)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755650" y="4049713"/>
            <a:ext cx="2244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>
                <a:solidFill>
                  <a:schemeClr val="bg1"/>
                </a:solidFill>
                <a:latin typeface="Eucrosia New" pitchFamily="18" charset="-34"/>
                <a:cs typeface="Eucrosia New" pitchFamily="18" charset="-34"/>
              </a:rPr>
              <a:t>อปท.+ศอช.ต. ร่วมเสนอแผนฯ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1827213" y="5154613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>
                <a:solidFill>
                  <a:srgbClr val="000000"/>
                </a:solidFill>
              </a:rPr>
              <a:t>1.  แผนพัฒนาหมู่บ้าน</a:t>
            </a: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1789113" y="5573713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2055813" y="5573713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>
                <a:solidFill>
                  <a:srgbClr val="000000"/>
                </a:solidFill>
              </a:rPr>
              <a:t>กม.(เจ้าภาพ)</a:t>
            </a: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6627813" y="3440113"/>
            <a:ext cx="2209800" cy="366712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>
                <a:solidFill>
                  <a:schemeClr val="bg1"/>
                </a:solidFill>
              </a:rPr>
              <a:t>วิทยากรกระบวนการตำบล</a:t>
            </a: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6627813" y="3821113"/>
            <a:ext cx="2209800" cy="366712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>
                <a:solidFill>
                  <a:schemeClr val="bg1"/>
                </a:solidFill>
              </a:rPr>
              <a:t>วิทยากรกระบวนการหมู่บ้าน</a:t>
            </a: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2278063" y="1895475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>
                <a:solidFill>
                  <a:schemeClr val="bg1"/>
                </a:solidFill>
                <a:latin typeface="Arial Unicode MS" pitchFamily="34" charset="-128"/>
              </a:rPr>
              <a:t>4. บรรจุไว้ใน</a:t>
            </a:r>
            <a:br>
              <a:rPr lang="th-TH" sz="1800" b="1">
                <a:solidFill>
                  <a:schemeClr val="bg1"/>
                </a:solidFill>
                <a:latin typeface="Arial Unicode MS" pitchFamily="34" charset="-128"/>
              </a:rPr>
            </a:br>
            <a:r>
              <a:rPr lang="th-TH" sz="1800" b="1">
                <a:solidFill>
                  <a:schemeClr val="bg1"/>
                </a:solidFill>
                <a:latin typeface="Arial Unicode MS" pitchFamily="34" charset="-128"/>
              </a:rPr>
              <a:t>แผนพัฒนาอำเภอ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4500563" y="1982788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>
                <a:solidFill>
                  <a:schemeClr val="bg1"/>
                </a:solidFill>
                <a:latin typeface="Arial Unicode MS" pitchFamily="34" charset="-128"/>
              </a:rPr>
              <a:t>5. บรรจุไว้ในแผนพัฒนาจังหวัด</a:t>
            </a: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260350" y="1916113"/>
            <a:ext cx="1431925" cy="990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179388" y="2019300"/>
            <a:ext cx="1584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>
                <a:latin typeface="Arial Unicode MS" pitchFamily="34" charset="-128"/>
              </a:rPr>
              <a:t>3. บรรจุไว้</a:t>
            </a:r>
            <a:r>
              <a:rPr lang="th-TH" sz="2400" b="1">
                <a:latin typeface="Arial Unicode MS" pitchFamily="34" charset="-128"/>
              </a:rPr>
              <a:t>ใ</a:t>
            </a:r>
            <a:r>
              <a:rPr lang="th-TH" sz="2000" b="1">
                <a:latin typeface="Arial Unicode MS" pitchFamily="34" charset="-128"/>
              </a:rPr>
              <a:t>น</a:t>
            </a:r>
            <a:br>
              <a:rPr lang="th-TH" sz="2000" b="1">
                <a:latin typeface="Arial Unicode MS" pitchFamily="34" charset="-128"/>
              </a:rPr>
            </a:br>
            <a:r>
              <a:rPr lang="th-TH" sz="2000" b="1">
                <a:latin typeface="Arial Unicode MS" pitchFamily="34" charset="-128"/>
              </a:rPr>
              <a:t>แผนพัฒนาท้องถิ่น </a:t>
            </a:r>
          </a:p>
        </p:txBody>
      </p:sp>
      <p:sp>
        <p:nvSpPr>
          <p:cNvPr id="52252" name="Line 28"/>
          <p:cNvSpPr>
            <a:spLocks noChangeShapeType="1"/>
          </p:cNvSpPr>
          <p:nvPr/>
        </p:nvSpPr>
        <p:spPr bwMode="auto">
          <a:xfrm>
            <a:off x="696913" y="404971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2253" name="WordArt 29"/>
          <p:cNvSpPr>
            <a:spLocks noChangeArrowheads="1" noChangeShapeType="1" noTextEdit="1"/>
          </p:cNvSpPr>
          <p:nvPr/>
        </p:nvSpPr>
        <p:spPr bwMode="auto">
          <a:xfrm>
            <a:off x="1863725" y="188913"/>
            <a:ext cx="6092825" cy="5032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th-TH" sz="28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EucrosiaUPC"/>
                <a:cs typeface="EucrosiaUPC"/>
              </a:rPr>
              <a:t>เส้นทาง..ของการบูรณาการแผนฯ</a:t>
            </a:r>
          </a:p>
        </p:txBody>
      </p:sp>
      <p:sp>
        <p:nvSpPr>
          <p:cNvPr id="52254" name="AutoShape 30"/>
          <p:cNvSpPr>
            <a:spLocks noChangeArrowheads="1"/>
          </p:cNvSpPr>
          <p:nvPr/>
        </p:nvSpPr>
        <p:spPr bwMode="auto">
          <a:xfrm rot="2051168">
            <a:off x="6018213" y="3821113"/>
            <a:ext cx="374650" cy="687387"/>
          </a:xfrm>
          <a:prstGeom prst="curvedRightArrow">
            <a:avLst>
              <a:gd name="adj1" fmla="val 7246"/>
              <a:gd name="adj2" fmla="val 88671"/>
              <a:gd name="adj3" fmla="val 32296"/>
            </a:avLst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2255" name="Freeform 31"/>
          <p:cNvSpPr>
            <a:spLocks/>
          </p:cNvSpPr>
          <p:nvPr/>
        </p:nvSpPr>
        <p:spPr bwMode="auto">
          <a:xfrm>
            <a:off x="2792413" y="4659313"/>
            <a:ext cx="1587" cy="381000"/>
          </a:xfrm>
          <a:custGeom>
            <a:avLst/>
            <a:gdLst>
              <a:gd name="T0" fmla="*/ 0 w 1"/>
              <a:gd name="T1" fmla="*/ 0 h 240"/>
              <a:gd name="T2" fmla="*/ 0 w 1"/>
              <a:gd name="T3" fmla="*/ 2147483647 h 240"/>
              <a:gd name="T4" fmla="*/ 0 60000 65536"/>
              <a:gd name="T5" fmla="*/ 0 60000 65536"/>
              <a:gd name="T6" fmla="*/ 0 w 1"/>
              <a:gd name="T7" fmla="*/ 0 h 240"/>
              <a:gd name="T8" fmla="*/ 1 w 1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0">
                <a:moveTo>
                  <a:pt x="0" y="0"/>
                </a:moveTo>
                <a:cubicBezTo>
                  <a:pt x="0" y="80"/>
                  <a:pt x="0" y="160"/>
                  <a:pt x="0" y="240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2256" name="AutoShape 32"/>
          <p:cNvSpPr>
            <a:spLocks noChangeArrowheads="1"/>
          </p:cNvSpPr>
          <p:nvPr/>
        </p:nvSpPr>
        <p:spPr bwMode="auto">
          <a:xfrm>
            <a:off x="2589213" y="4506913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2257" name="Freeform 33"/>
          <p:cNvSpPr>
            <a:spLocks/>
          </p:cNvSpPr>
          <p:nvPr/>
        </p:nvSpPr>
        <p:spPr bwMode="auto">
          <a:xfrm>
            <a:off x="971550" y="3068638"/>
            <a:ext cx="1588" cy="381000"/>
          </a:xfrm>
          <a:custGeom>
            <a:avLst/>
            <a:gdLst>
              <a:gd name="T0" fmla="*/ 0 w 1"/>
              <a:gd name="T1" fmla="*/ 0 h 240"/>
              <a:gd name="T2" fmla="*/ 0 w 1"/>
              <a:gd name="T3" fmla="*/ 2147483647 h 240"/>
              <a:gd name="T4" fmla="*/ 0 60000 65536"/>
              <a:gd name="T5" fmla="*/ 0 60000 65536"/>
              <a:gd name="T6" fmla="*/ 0 w 1"/>
              <a:gd name="T7" fmla="*/ 0 h 240"/>
              <a:gd name="T8" fmla="*/ 1 w 1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0">
                <a:moveTo>
                  <a:pt x="0" y="0"/>
                </a:moveTo>
                <a:cubicBezTo>
                  <a:pt x="0" y="80"/>
                  <a:pt x="0" y="160"/>
                  <a:pt x="0" y="240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2258" name="AutoShape 34"/>
          <p:cNvSpPr>
            <a:spLocks noChangeArrowheads="1"/>
          </p:cNvSpPr>
          <p:nvPr/>
        </p:nvSpPr>
        <p:spPr bwMode="auto">
          <a:xfrm>
            <a:off x="793750" y="2982913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2259" name="AutoShape 35"/>
          <p:cNvSpPr>
            <a:spLocks noChangeArrowheads="1"/>
          </p:cNvSpPr>
          <p:nvPr/>
        </p:nvSpPr>
        <p:spPr bwMode="auto">
          <a:xfrm rot="5400000">
            <a:off x="1974850" y="235267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2260" name="Freeform 36"/>
          <p:cNvSpPr>
            <a:spLocks/>
          </p:cNvSpPr>
          <p:nvPr/>
        </p:nvSpPr>
        <p:spPr bwMode="auto">
          <a:xfrm rot="5400000">
            <a:off x="1697038" y="2559050"/>
            <a:ext cx="465138" cy="331787"/>
          </a:xfrm>
          <a:custGeom>
            <a:avLst/>
            <a:gdLst>
              <a:gd name="T0" fmla="*/ 0 w 1"/>
              <a:gd name="T1" fmla="*/ 0 h 240"/>
              <a:gd name="T2" fmla="*/ 0 w 1"/>
              <a:gd name="T3" fmla="*/ 2147483647 h 240"/>
              <a:gd name="T4" fmla="*/ 0 60000 65536"/>
              <a:gd name="T5" fmla="*/ 0 60000 65536"/>
              <a:gd name="T6" fmla="*/ 0 w 1"/>
              <a:gd name="T7" fmla="*/ 0 h 240"/>
              <a:gd name="T8" fmla="*/ 1 w 1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0">
                <a:moveTo>
                  <a:pt x="0" y="0"/>
                </a:moveTo>
                <a:cubicBezTo>
                  <a:pt x="0" y="80"/>
                  <a:pt x="0" y="160"/>
                  <a:pt x="0" y="240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2261" name="AutoShape 37"/>
          <p:cNvSpPr>
            <a:spLocks noChangeArrowheads="1"/>
          </p:cNvSpPr>
          <p:nvPr/>
        </p:nvSpPr>
        <p:spPr bwMode="auto">
          <a:xfrm rot="-5400000">
            <a:off x="3922713" y="5688013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2262" name="Freeform 38"/>
          <p:cNvSpPr>
            <a:spLocks/>
          </p:cNvSpPr>
          <p:nvPr/>
        </p:nvSpPr>
        <p:spPr bwMode="auto">
          <a:xfrm rot="5400000">
            <a:off x="4367213" y="5548313"/>
            <a:ext cx="482600" cy="990600"/>
          </a:xfrm>
          <a:custGeom>
            <a:avLst/>
            <a:gdLst>
              <a:gd name="T0" fmla="*/ 0 w 1"/>
              <a:gd name="T1" fmla="*/ 0 h 240"/>
              <a:gd name="T2" fmla="*/ 0 w 1"/>
              <a:gd name="T3" fmla="*/ 2147483647 h 240"/>
              <a:gd name="T4" fmla="*/ 0 60000 65536"/>
              <a:gd name="T5" fmla="*/ 0 60000 65536"/>
              <a:gd name="T6" fmla="*/ 0 w 1"/>
              <a:gd name="T7" fmla="*/ 0 h 240"/>
              <a:gd name="T8" fmla="*/ 1 w 1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0">
                <a:moveTo>
                  <a:pt x="0" y="0"/>
                </a:moveTo>
                <a:cubicBezTo>
                  <a:pt x="0" y="80"/>
                  <a:pt x="0" y="160"/>
                  <a:pt x="0" y="240"/>
                </a:cubicBezTo>
              </a:path>
            </a:pathLst>
          </a:custGeom>
          <a:solidFill>
            <a:srgbClr val="0000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2263" name="Text Box 52"/>
          <p:cNvSpPr txBox="1">
            <a:spLocks noChangeArrowheads="1"/>
          </p:cNvSpPr>
          <p:nvPr/>
        </p:nvSpPr>
        <p:spPr bwMode="auto">
          <a:xfrm>
            <a:off x="2281238" y="24923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>
                <a:solidFill>
                  <a:schemeClr val="bg1"/>
                </a:solidFill>
                <a:latin typeface="Arial Unicode MS" pitchFamily="34" charset="-128"/>
              </a:rPr>
              <a:t>แผนชุมชน+แผนท้องถิ่น</a:t>
            </a:r>
          </a:p>
        </p:txBody>
      </p:sp>
      <p:sp>
        <p:nvSpPr>
          <p:cNvPr id="52264" name="Line 53"/>
          <p:cNvSpPr>
            <a:spLocks noChangeShapeType="1"/>
          </p:cNvSpPr>
          <p:nvPr/>
        </p:nvSpPr>
        <p:spPr bwMode="auto">
          <a:xfrm>
            <a:off x="2339975" y="2492375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2265" name="Text Box 54"/>
          <p:cNvSpPr txBox="1">
            <a:spLocks noChangeArrowheads="1"/>
          </p:cNvSpPr>
          <p:nvPr/>
        </p:nvSpPr>
        <p:spPr bwMode="auto">
          <a:xfrm>
            <a:off x="4572000" y="2355850"/>
            <a:ext cx="2376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>
                <a:solidFill>
                  <a:schemeClr val="bg1"/>
                </a:solidFill>
                <a:latin typeface="Arial Unicode MS" pitchFamily="34" charset="-128"/>
              </a:rPr>
              <a:t>แผนท้องถิ่น+แผนอำเภอ+ แผนส่วนราชการประจำจังหวัด</a:t>
            </a:r>
          </a:p>
        </p:txBody>
      </p:sp>
      <p:sp>
        <p:nvSpPr>
          <p:cNvPr id="52266" name="Line 55"/>
          <p:cNvSpPr>
            <a:spLocks noChangeShapeType="1"/>
          </p:cNvSpPr>
          <p:nvPr/>
        </p:nvSpPr>
        <p:spPr bwMode="auto">
          <a:xfrm>
            <a:off x="4665663" y="2420938"/>
            <a:ext cx="2282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7644991" y="1882849"/>
            <a:ext cx="1493675" cy="1153399"/>
          </a:xfrm>
          <a:prstGeom prst="ellipse">
            <a:avLst/>
          </a:prstGeom>
          <a:solidFill>
            <a:srgbClr val="88C86E"/>
          </a:soli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52538"/>
              </a:solidFill>
              <a:latin typeface="Calibri" pitchFamily="34" charset="0"/>
              <a:cs typeface="IrisUPC" pitchFamily="34" charset="-34"/>
            </a:endParaRPr>
          </a:p>
        </p:txBody>
      </p:sp>
      <p:sp>
        <p:nvSpPr>
          <p:cNvPr id="52270" name="Text Box 60"/>
          <p:cNvSpPr txBox="1">
            <a:spLocks noChangeArrowheads="1"/>
          </p:cNvSpPr>
          <p:nvPr/>
        </p:nvSpPr>
        <p:spPr bwMode="auto">
          <a:xfrm>
            <a:off x="7669213" y="2128838"/>
            <a:ext cx="14398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200" b="1">
                <a:solidFill>
                  <a:schemeClr val="tx2"/>
                </a:solidFill>
                <a:latin typeface="Arial Unicode MS" pitchFamily="34" charset="-128"/>
              </a:rPr>
              <a:t>ของบประมาณ</a:t>
            </a:r>
          </a:p>
        </p:txBody>
      </p:sp>
      <p:sp>
        <p:nvSpPr>
          <p:cNvPr id="52271" name="Text Box 61"/>
          <p:cNvSpPr txBox="1">
            <a:spLocks noChangeArrowheads="1"/>
          </p:cNvSpPr>
          <p:nvPr/>
        </p:nvSpPr>
        <p:spPr bwMode="auto">
          <a:xfrm>
            <a:off x="7669213" y="2471738"/>
            <a:ext cx="14398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000" b="1">
                <a:solidFill>
                  <a:schemeClr val="tx2"/>
                </a:solidFill>
                <a:latin typeface="Arial Unicode MS" pitchFamily="34" charset="-128"/>
              </a:rPr>
              <a:t>สงป.</a:t>
            </a:r>
          </a:p>
        </p:txBody>
      </p:sp>
      <p:sp>
        <p:nvSpPr>
          <p:cNvPr id="52272" name="Line 62"/>
          <p:cNvSpPr>
            <a:spLocks noChangeShapeType="1"/>
          </p:cNvSpPr>
          <p:nvPr/>
        </p:nvSpPr>
        <p:spPr bwMode="auto">
          <a:xfrm>
            <a:off x="7667625" y="2565400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2033" name="AutoShape 64"/>
          <p:cNvSpPr>
            <a:spLocks noChangeArrowheads="1"/>
          </p:cNvSpPr>
          <p:nvPr/>
        </p:nvSpPr>
        <p:spPr bwMode="auto">
          <a:xfrm>
            <a:off x="7451725" y="549275"/>
            <a:ext cx="1403350" cy="1008063"/>
          </a:xfrm>
          <a:prstGeom prst="pentagon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52274" name="Text Box 65"/>
          <p:cNvSpPr txBox="1">
            <a:spLocks noChangeArrowheads="1"/>
          </p:cNvSpPr>
          <p:nvPr/>
        </p:nvSpPr>
        <p:spPr bwMode="auto">
          <a:xfrm>
            <a:off x="7667625" y="836613"/>
            <a:ext cx="936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400" b="1">
                <a:solidFill>
                  <a:schemeClr val="bg1"/>
                </a:solidFill>
                <a:latin typeface="Arial Unicode MS" pitchFamily="34" charset="-128"/>
              </a:rPr>
              <a:t>มท.</a:t>
            </a:r>
          </a:p>
        </p:txBody>
      </p:sp>
      <p:sp>
        <p:nvSpPr>
          <p:cNvPr id="52275" name="Line 67"/>
          <p:cNvSpPr>
            <a:spLocks noChangeShapeType="1"/>
          </p:cNvSpPr>
          <p:nvPr/>
        </p:nvSpPr>
        <p:spPr bwMode="auto">
          <a:xfrm>
            <a:off x="3203575" y="3789363"/>
            <a:ext cx="431800" cy="0"/>
          </a:xfrm>
          <a:prstGeom prst="line">
            <a:avLst/>
          </a:prstGeom>
          <a:noFill/>
          <a:ln w="28575">
            <a:solidFill>
              <a:srgbClr val="FFFF2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2276" name="Line 68"/>
          <p:cNvSpPr>
            <a:spLocks noChangeShapeType="1"/>
          </p:cNvSpPr>
          <p:nvPr/>
        </p:nvSpPr>
        <p:spPr bwMode="auto">
          <a:xfrm>
            <a:off x="3622675" y="3009900"/>
            <a:ext cx="0" cy="792163"/>
          </a:xfrm>
          <a:prstGeom prst="line">
            <a:avLst/>
          </a:prstGeom>
          <a:noFill/>
          <a:ln w="38100">
            <a:solidFill>
              <a:srgbClr val="FFFF2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2277" name="AutoShape 69"/>
          <p:cNvSpPr>
            <a:spLocks noChangeArrowheads="1"/>
          </p:cNvSpPr>
          <p:nvPr/>
        </p:nvSpPr>
        <p:spPr bwMode="auto">
          <a:xfrm>
            <a:off x="3419475" y="29972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2278" name="Line 70"/>
          <p:cNvSpPr>
            <a:spLocks noChangeShapeType="1"/>
          </p:cNvSpPr>
          <p:nvPr/>
        </p:nvSpPr>
        <p:spPr bwMode="auto">
          <a:xfrm>
            <a:off x="3203575" y="4292600"/>
            <a:ext cx="2089150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2279" name="Line 71"/>
          <p:cNvSpPr>
            <a:spLocks noChangeShapeType="1"/>
          </p:cNvSpPr>
          <p:nvPr/>
        </p:nvSpPr>
        <p:spPr bwMode="auto">
          <a:xfrm>
            <a:off x="5292725" y="2997200"/>
            <a:ext cx="0" cy="12954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2280" name="AutoShape 73"/>
          <p:cNvSpPr>
            <a:spLocks noChangeArrowheads="1"/>
          </p:cNvSpPr>
          <p:nvPr/>
        </p:nvSpPr>
        <p:spPr bwMode="auto">
          <a:xfrm>
            <a:off x="5110163" y="2924175"/>
            <a:ext cx="381000" cy="228600"/>
          </a:xfrm>
          <a:prstGeom prst="triangle">
            <a:avLst>
              <a:gd name="adj" fmla="val 50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2281" name="AutoShape 74"/>
          <p:cNvSpPr>
            <a:spLocks noChangeArrowheads="1"/>
          </p:cNvSpPr>
          <p:nvPr/>
        </p:nvSpPr>
        <p:spPr bwMode="auto">
          <a:xfrm rot="5400000">
            <a:off x="4246563" y="235267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2282" name="Freeform 75"/>
          <p:cNvSpPr>
            <a:spLocks/>
          </p:cNvSpPr>
          <p:nvPr/>
        </p:nvSpPr>
        <p:spPr bwMode="auto">
          <a:xfrm rot="5400000">
            <a:off x="4000500" y="2559050"/>
            <a:ext cx="465138" cy="331788"/>
          </a:xfrm>
          <a:custGeom>
            <a:avLst/>
            <a:gdLst>
              <a:gd name="T0" fmla="*/ 0 w 1"/>
              <a:gd name="T1" fmla="*/ 0 h 240"/>
              <a:gd name="T2" fmla="*/ 0 w 1"/>
              <a:gd name="T3" fmla="*/ 2147483647 h 240"/>
              <a:gd name="T4" fmla="*/ 0 60000 65536"/>
              <a:gd name="T5" fmla="*/ 0 60000 65536"/>
              <a:gd name="T6" fmla="*/ 0 w 1"/>
              <a:gd name="T7" fmla="*/ 0 h 240"/>
              <a:gd name="T8" fmla="*/ 1 w 1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0">
                <a:moveTo>
                  <a:pt x="0" y="0"/>
                </a:moveTo>
                <a:cubicBezTo>
                  <a:pt x="0" y="80"/>
                  <a:pt x="0" y="160"/>
                  <a:pt x="0" y="240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2283" name="Freeform 76"/>
          <p:cNvSpPr>
            <a:spLocks/>
          </p:cNvSpPr>
          <p:nvPr/>
        </p:nvSpPr>
        <p:spPr bwMode="auto">
          <a:xfrm rot="5400000">
            <a:off x="6999288" y="2559050"/>
            <a:ext cx="465138" cy="331787"/>
          </a:xfrm>
          <a:custGeom>
            <a:avLst/>
            <a:gdLst>
              <a:gd name="T0" fmla="*/ 0 w 1"/>
              <a:gd name="T1" fmla="*/ 0 h 240"/>
              <a:gd name="T2" fmla="*/ 0 w 1"/>
              <a:gd name="T3" fmla="*/ 2147483647 h 240"/>
              <a:gd name="T4" fmla="*/ 0 60000 65536"/>
              <a:gd name="T5" fmla="*/ 0 60000 65536"/>
              <a:gd name="T6" fmla="*/ 0 w 1"/>
              <a:gd name="T7" fmla="*/ 0 h 240"/>
              <a:gd name="T8" fmla="*/ 1 w 1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0">
                <a:moveTo>
                  <a:pt x="0" y="0"/>
                </a:moveTo>
                <a:cubicBezTo>
                  <a:pt x="0" y="80"/>
                  <a:pt x="0" y="160"/>
                  <a:pt x="0" y="240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2284" name="AutoShape 77"/>
          <p:cNvSpPr>
            <a:spLocks noChangeArrowheads="1"/>
          </p:cNvSpPr>
          <p:nvPr/>
        </p:nvSpPr>
        <p:spPr bwMode="auto">
          <a:xfrm rot="5400000">
            <a:off x="7291388" y="235267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2285" name="Line 83"/>
          <p:cNvSpPr>
            <a:spLocks noChangeShapeType="1"/>
          </p:cNvSpPr>
          <p:nvPr/>
        </p:nvSpPr>
        <p:spPr bwMode="auto">
          <a:xfrm>
            <a:off x="6130925" y="1341438"/>
            <a:ext cx="12969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2286" name="Line 84"/>
          <p:cNvSpPr>
            <a:spLocks noChangeShapeType="1"/>
          </p:cNvSpPr>
          <p:nvPr/>
        </p:nvSpPr>
        <p:spPr bwMode="auto">
          <a:xfrm>
            <a:off x="6156325" y="1341438"/>
            <a:ext cx="0" cy="5762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2287" name="AutoShape 85"/>
          <p:cNvSpPr>
            <a:spLocks noChangeArrowheads="1"/>
          </p:cNvSpPr>
          <p:nvPr/>
        </p:nvSpPr>
        <p:spPr bwMode="auto">
          <a:xfrm rot="5400000">
            <a:off x="7291388" y="119697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2288" name="AutoShape 86"/>
          <p:cNvSpPr>
            <a:spLocks noChangeArrowheads="1"/>
          </p:cNvSpPr>
          <p:nvPr/>
        </p:nvSpPr>
        <p:spPr bwMode="auto">
          <a:xfrm>
            <a:off x="735013" y="1344613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2289" name="Freeform 87"/>
          <p:cNvSpPr>
            <a:spLocks/>
          </p:cNvSpPr>
          <p:nvPr/>
        </p:nvSpPr>
        <p:spPr bwMode="auto">
          <a:xfrm>
            <a:off x="925513" y="1612900"/>
            <a:ext cx="117475" cy="269875"/>
          </a:xfrm>
          <a:custGeom>
            <a:avLst/>
            <a:gdLst>
              <a:gd name="T0" fmla="*/ 0 w 1"/>
              <a:gd name="T1" fmla="*/ 0 h 240"/>
              <a:gd name="T2" fmla="*/ 0 w 1"/>
              <a:gd name="T3" fmla="*/ 2147483647 h 240"/>
              <a:gd name="T4" fmla="*/ 0 60000 65536"/>
              <a:gd name="T5" fmla="*/ 0 60000 65536"/>
              <a:gd name="T6" fmla="*/ 0 w 1"/>
              <a:gd name="T7" fmla="*/ 0 h 240"/>
              <a:gd name="T8" fmla="*/ 1 w 1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0">
                <a:moveTo>
                  <a:pt x="0" y="0"/>
                </a:moveTo>
                <a:cubicBezTo>
                  <a:pt x="0" y="80"/>
                  <a:pt x="0" y="160"/>
                  <a:pt x="0" y="240"/>
                </a:cubicBezTo>
              </a:path>
            </a:pathLst>
          </a:cu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2050" name="Rectangle 88"/>
          <p:cNvSpPr>
            <a:spLocks noChangeArrowheads="1"/>
          </p:cNvSpPr>
          <p:nvPr/>
        </p:nvSpPr>
        <p:spPr bwMode="auto">
          <a:xfrm>
            <a:off x="179388" y="260350"/>
            <a:ext cx="1512887" cy="990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2000" b="1"/>
              <a:t>3/1 อปท.พิจารณา</a:t>
            </a:r>
          </a:p>
          <a:p>
            <a:pPr algn="ctr">
              <a:defRPr/>
            </a:pPr>
            <a:r>
              <a:rPr lang="th-TH" sz="2000" b="1"/>
              <a:t>จัดตั้งงบประมาณ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572500" cy="777875"/>
          </a:xfrm>
        </p:spPr>
        <p:txBody>
          <a:bodyPr/>
          <a:lstStyle/>
          <a:p>
            <a:pPr eaLnBrk="1" hangingPunct="1"/>
            <a:r>
              <a:rPr lang="th-TH" b="1" smtClean="0">
                <a:solidFill>
                  <a:schemeClr val="bg1"/>
                </a:solidFill>
                <a:cs typeface="EucrosiaUPC" pitchFamily="18" charset="-34"/>
              </a:rPr>
              <a:t>การเชื่อมโยงแผนพัฒนาหมู่บ้าน/แผนชุมชน</a:t>
            </a:r>
          </a:p>
        </p:txBody>
      </p:sp>
      <p:sp>
        <p:nvSpPr>
          <p:cNvPr id="83971" name="Line 3"/>
          <p:cNvSpPr>
            <a:spLocks noChangeShapeType="1"/>
          </p:cNvSpPr>
          <p:nvPr/>
        </p:nvSpPr>
        <p:spPr bwMode="auto">
          <a:xfrm>
            <a:off x="0" y="642938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9388" y="714375"/>
            <a:ext cx="8750300" cy="6143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marL="971550" lvl="1" indent="-514350">
              <a:buFontTx/>
              <a:buAutoNum type="thaiNumPeriod"/>
              <a:defRPr/>
            </a:pPr>
            <a:endParaRPr lang="th-TH" sz="2800" b="1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971550" lvl="1" indent="-514350">
              <a:buFontTx/>
              <a:buAutoNum type="thaiNumPeriod"/>
              <a:defRPr/>
            </a:pPr>
            <a:r>
              <a:rPr lang="th-TH" sz="3600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องค์กรปกครองส่วนท้องถิ่น(</a:t>
            </a:r>
            <a:r>
              <a:rPr lang="th-TH" sz="3600" b="1" dirty="0" err="1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อบต</a:t>
            </a:r>
            <a:r>
              <a:rPr lang="th-TH" sz="3600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. เทศบาล </a:t>
            </a:r>
            <a:r>
              <a:rPr lang="th-TH" sz="3600" b="1" dirty="0" err="1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อบจ</a:t>
            </a:r>
            <a:r>
              <a:rPr lang="th-TH" sz="3600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 marL="1169988" lvl="2" indent="-255588"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บรรจุโครงการ/กิจกรรม จากแผนพัฒนาหมู่บ้าน/แผนชุมชน ไว้ใน</a:t>
            </a:r>
          </a:p>
          <a:p>
            <a:pPr marL="0" lvl="2">
              <a:defRPr/>
            </a:pP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แผนพัฒนาขององค์กรปกครองส่วนท้องถิ่น อย่างน้อยร้อยละ ๒๐ ของโครงการ/กิจกรรม ที่ปรากฏอยู่ในแผนพัฒนาหมู่บ้านของแต่ละหมู่บ้าน</a:t>
            </a:r>
          </a:p>
          <a:p>
            <a:pPr marL="1169988" lvl="2" indent="-255588"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พิจารณาให้การสนับสนุนงบประมาณ อย่างน้อยร้อยละ ๒๐ ของ</a:t>
            </a:r>
          </a:p>
          <a:p>
            <a:pPr marL="0" lvl="2">
              <a:defRPr/>
            </a:pP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โครงการ/กิจกรรม ที่บรรจุไว้ในแผนแผนพัฒนาขององค์กร ปกครองส่วนท้องถิ่น </a:t>
            </a:r>
          </a:p>
          <a:p>
            <a:pPr marL="971550" lvl="1" indent="-514350">
              <a:buFontTx/>
              <a:buAutoNum type="thaiNumPeriod"/>
              <a:defRPr/>
            </a:pPr>
            <a:r>
              <a:rPr lang="th-TH" sz="3200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อำเภอ</a:t>
            </a:r>
          </a:p>
          <a:p>
            <a:pPr marL="1169988" lvl="2" indent="-255588"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บรรจุโครงการ/กิจกรรม ตามแผนพัฒนาหมู่บ้าน ไว้ในแผนพัฒนา</a:t>
            </a:r>
          </a:p>
          <a:p>
            <a:pPr marL="0" lvl="2">
              <a:defRPr/>
            </a:pP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อำเภออย่างน้อยร้อยละ ๒๐ ของโครงการ/กิจกรรม ที่ปรากฏอยู่ในแผนพัฒนาหมู่บ้านของแต่ละหมู่บ้าน</a:t>
            </a:r>
          </a:p>
          <a:p>
            <a:pPr marL="971550" lvl="1" indent="-514350">
              <a:buFontTx/>
              <a:buAutoNum type="thaiNumPeriod"/>
              <a:defRPr/>
            </a:pPr>
            <a:r>
              <a:rPr lang="th-TH" sz="3200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จังหวัด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marL="1169988" lvl="2" indent="-255588"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บรรจุโครงการ/กิจกรรม ตามแผนพัฒนาหมู่บ้าน ไว้ในแผนพัฒนา</a:t>
            </a:r>
          </a:p>
          <a:p>
            <a:pPr marL="0" lvl="2">
              <a:defRPr/>
            </a:pP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จังหวัด อย่างน้อยร้อยละ ๑๐ ของโครงการ/กิจกรรม ที่ปรากฏอยู่ในแผนพัฒนาหมู่บ้านของแต่ละหมู่บ้าน</a:t>
            </a:r>
          </a:p>
          <a:p>
            <a:pPr marL="1428750" lvl="2" indent="-514350"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pic>
        <p:nvPicPr>
          <p:cNvPr id="83973" name="Picture 8" descr="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5949950"/>
            <a:ext cx="5048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kapook-17931-550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47625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9" descr="kapook-18030-547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1268413"/>
            <a:ext cx="6477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11"/>
          <p:cNvSpPr txBox="1">
            <a:spLocks noChangeArrowheads="1"/>
          </p:cNvSpPr>
          <p:nvPr/>
        </p:nvSpPr>
        <p:spPr bwMode="auto">
          <a:xfrm>
            <a:off x="395288" y="115888"/>
            <a:ext cx="7200900" cy="579437"/>
          </a:xfrm>
          <a:prstGeom prst="rect">
            <a:avLst/>
          </a:prstGeom>
          <a:solidFill>
            <a:srgbClr val="FFFF66">
              <a:alpha val="79999"/>
            </a:srgb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200" b="1" dirty="0"/>
              <a:t>..แนว</a:t>
            </a:r>
            <a:r>
              <a:rPr lang="th-TH" sz="3200" b="1" dirty="0" smtClean="0"/>
              <a:t>ทางการ</a:t>
            </a:r>
            <a:r>
              <a:rPr lang="th-TH" sz="3200" b="1" dirty="0"/>
              <a:t>จัดทำแผนพัฒนาหมู่บ้าน..</a:t>
            </a:r>
          </a:p>
        </p:txBody>
      </p:sp>
      <p:sp>
        <p:nvSpPr>
          <p:cNvPr id="53253" name="Line 12"/>
          <p:cNvSpPr>
            <a:spLocks noChangeShapeType="1"/>
          </p:cNvSpPr>
          <p:nvPr/>
        </p:nvSpPr>
        <p:spPr bwMode="auto">
          <a:xfrm>
            <a:off x="0" y="981075"/>
            <a:ext cx="77406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3254" name="Text Box 13"/>
          <p:cNvSpPr txBox="1">
            <a:spLocks noChangeArrowheads="1"/>
          </p:cNvSpPr>
          <p:nvPr/>
        </p:nvSpPr>
        <p:spPr bwMode="auto">
          <a:xfrm>
            <a:off x="1116013" y="1341438"/>
            <a:ext cx="74898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>
                <a:solidFill>
                  <a:schemeClr val="bg1"/>
                </a:solidFill>
              </a:rPr>
              <a:t>จัดประชุม กม. เพื่อทบทวนหรือปรับปรุงแผนพัฒนาหมู่บ้าน โดยรวบรวมจาก</a:t>
            </a:r>
            <a:br>
              <a:rPr lang="th-TH" sz="2400" b="1">
                <a:solidFill>
                  <a:schemeClr val="bg1"/>
                </a:solidFill>
              </a:rPr>
            </a:br>
            <a:r>
              <a:rPr lang="th-TH" sz="2400" b="1">
                <a:solidFill>
                  <a:schemeClr val="bg1"/>
                </a:solidFill>
              </a:rPr>
              <a:t>แผนงาน/โครงการต่าง ๆ ที่มีในหมู่บ้าน สำรวจสภาพปัญหาของหมู่บ้านเพิ่มเติมและจัดลำดับความสำคัญของปัญหาความต้องการของหมู่บ้าน  และให้จัดทำเอกสารประกอบ ดังนี้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323850" y="1341438"/>
            <a:ext cx="647700" cy="641350"/>
          </a:xfrm>
          <a:prstGeom prst="rect">
            <a:avLst/>
          </a:prstGeom>
          <a:solidFill>
            <a:srgbClr val="FF66FF">
              <a:alpha val="70195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600" b="1"/>
              <a:t>1</a:t>
            </a:r>
          </a:p>
        </p:txBody>
      </p:sp>
      <p:sp>
        <p:nvSpPr>
          <p:cNvPr id="53256" name="Text Box 15"/>
          <p:cNvSpPr txBox="1">
            <a:spLocks noChangeArrowheads="1"/>
          </p:cNvSpPr>
          <p:nvPr/>
        </p:nvSpPr>
        <p:spPr bwMode="auto">
          <a:xfrm>
            <a:off x="1979613" y="2997200"/>
            <a:ext cx="4502150" cy="466725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h-TH" sz="2400" b="1">
                <a:solidFill>
                  <a:schemeClr val="bg1"/>
                </a:solidFill>
              </a:rPr>
              <a:t>การแต่งตั้งคณะทำงานจัดทำแผนพัฒนาหมู่บ้าน</a:t>
            </a:r>
          </a:p>
        </p:txBody>
      </p:sp>
      <p:sp>
        <p:nvSpPr>
          <p:cNvPr id="53257" name="Text Box 16"/>
          <p:cNvSpPr txBox="1">
            <a:spLocks noChangeArrowheads="1"/>
          </p:cNvSpPr>
          <p:nvPr/>
        </p:nvSpPr>
        <p:spPr bwMode="auto">
          <a:xfrm>
            <a:off x="1979613" y="4292600"/>
            <a:ext cx="2447925" cy="466725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h-TH" sz="2400" b="1">
                <a:solidFill>
                  <a:schemeClr val="bg1"/>
                </a:solidFill>
              </a:rPr>
              <a:t>รายงานการประชุม   </a:t>
            </a:r>
          </a:p>
        </p:txBody>
      </p:sp>
      <p:sp>
        <p:nvSpPr>
          <p:cNvPr id="53258" name="Text Box 17"/>
          <p:cNvSpPr txBox="1">
            <a:spLocks noChangeArrowheads="1"/>
          </p:cNvSpPr>
          <p:nvPr/>
        </p:nvSpPr>
        <p:spPr bwMode="auto">
          <a:xfrm>
            <a:off x="1979613" y="3644900"/>
            <a:ext cx="3887787" cy="466725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h-TH" sz="2400" b="1">
                <a:solidFill>
                  <a:schemeClr val="bg1"/>
                </a:solidFill>
              </a:rPr>
              <a:t>คำสั่งแต่งตั้งคณะทำงานจัดทำแผน   </a:t>
            </a:r>
          </a:p>
        </p:txBody>
      </p:sp>
      <p:sp>
        <p:nvSpPr>
          <p:cNvPr id="53259" name="Text Box 18"/>
          <p:cNvSpPr txBox="1">
            <a:spLocks noChangeArrowheads="1"/>
          </p:cNvSpPr>
          <p:nvPr/>
        </p:nvSpPr>
        <p:spPr bwMode="auto">
          <a:xfrm>
            <a:off x="1979613" y="4941888"/>
            <a:ext cx="6408737" cy="466725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h-TH" sz="2400" b="1">
                <a:solidFill>
                  <a:schemeClr val="bg1"/>
                </a:solidFill>
              </a:rPr>
              <a:t>การจัดประชุมประชาคมหมู่บ้านเพื่อพิจารณารับรองแผนพัฒนาหมู่บ้าน</a:t>
            </a:r>
          </a:p>
        </p:txBody>
      </p:sp>
      <p:sp>
        <p:nvSpPr>
          <p:cNvPr id="53260" name="Text Box 19"/>
          <p:cNvSpPr txBox="1">
            <a:spLocks noChangeArrowheads="1"/>
          </p:cNvSpPr>
          <p:nvPr/>
        </p:nvSpPr>
        <p:spPr bwMode="auto">
          <a:xfrm>
            <a:off x="1979613" y="5554663"/>
            <a:ext cx="6408737" cy="466725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h-TH" sz="2400" b="1">
                <a:solidFill>
                  <a:schemeClr val="bg1"/>
                </a:solidFill>
              </a:rPr>
              <a:t>รายชื่อผู้เข้าร่วมประชาคม/บันทึกการประชาคม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395288" y="333375"/>
            <a:ext cx="8280400" cy="1223963"/>
          </a:xfrm>
          <a:prstGeom prst="flowChartAlternateProcess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b="1"/>
              <a:t> คณะกรรมการหมู่บ้าน(กม.)</a:t>
            </a:r>
          </a:p>
          <a:p>
            <a:pPr algn="ctr">
              <a:defRPr/>
            </a:pPr>
            <a:r>
              <a:rPr lang="th-TH" b="1"/>
              <a:t> พ.ร.บ.ลักษณะปกครองท้องที่ ฉบับใหม่ตาม</a:t>
            </a:r>
            <a:r>
              <a:rPr lang="th-TH" sz="2800" b="1"/>
              <a:t>มาตรา ๒๘</a:t>
            </a:r>
            <a:r>
              <a:rPr lang="th-TH" b="1"/>
              <a:t> ตรี</a:t>
            </a:r>
            <a:r>
              <a:rPr lang="en-US"/>
              <a:t> </a:t>
            </a:r>
            <a:endParaRPr lang="th-TH" sz="3600"/>
          </a:p>
        </p:txBody>
      </p:sp>
      <p:sp>
        <p:nvSpPr>
          <p:cNvPr id="12291" name="AutoShape 5"/>
          <p:cNvSpPr>
            <a:spLocks noChangeArrowheads="1"/>
          </p:cNvSpPr>
          <p:nvPr/>
        </p:nvSpPr>
        <p:spPr bwMode="auto">
          <a:xfrm>
            <a:off x="285750" y="1785938"/>
            <a:ext cx="850106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1142976" y="1857366"/>
            <a:ext cx="70009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h-TH" sz="3200" dirty="0">
                <a:solidFill>
                  <a:srgbClr val="002060"/>
                </a:solidFill>
                <a:cs typeface="+mj-cs"/>
              </a:rPr>
              <a:t>๑. ผู้ใหญ่บ้าน        			ประธานกรรมการ</a:t>
            </a:r>
          </a:p>
          <a:p>
            <a:pPr>
              <a:defRPr/>
            </a:pPr>
            <a:r>
              <a:rPr lang="th-TH" sz="3200" dirty="0">
                <a:solidFill>
                  <a:srgbClr val="002060"/>
                </a:solidFill>
                <a:cs typeface="+mj-cs"/>
              </a:rPr>
              <a:t>๒. ผู้ช่วยผู้ใหญ่บ้าน         		กรรมการ</a:t>
            </a:r>
          </a:p>
          <a:p>
            <a:pPr>
              <a:defRPr/>
            </a:pPr>
            <a:r>
              <a:rPr lang="th-TH" sz="3200" dirty="0">
                <a:solidFill>
                  <a:srgbClr val="002060"/>
                </a:solidFill>
                <a:cs typeface="+mj-cs"/>
              </a:rPr>
              <a:t>๓. สมาชิกสภา </a:t>
            </a:r>
            <a:r>
              <a:rPr lang="th-TH" sz="3200" dirty="0" err="1">
                <a:solidFill>
                  <a:srgbClr val="002060"/>
                </a:solidFill>
                <a:cs typeface="+mj-cs"/>
              </a:rPr>
              <a:t>อปท.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        		กรรมการ</a:t>
            </a:r>
          </a:p>
          <a:p>
            <a:pPr>
              <a:defRPr/>
            </a:pPr>
            <a:r>
              <a:rPr lang="th-TH" sz="3200" dirty="0">
                <a:solidFill>
                  <a:srgbClr val="002060"/>
                </a:solidFill>
                <a:cs typeface="+mj-cs"/>
              </a:rPr>
              <a:t>๔. ผู้นำหรือผู้แทน           			กรรมการ</a:t>
            </a:r>
          </a:p>
          <a:p>
            <a:pPr>
              <a:defRPr/>
            </a:pPr>
            <a:r>
              <a:rPr lang="th-TH" sz="3200" dirty="0">
                <a:solidFill>
                  <a:srgbClr val="002060"/>
                </a:solidFill>
                <a:cs typeface="+mj-cs"/>
              </a:rPr>
              <a:t>     กลุ่มหรือองค์กรในหมู่บ้าน      </a:t>
            </a:r>
          </a:p>
          <a:p>
            <a:pPr>
              <a:defRPr/>
            </a:pPr>
            <a:r>
              <a:rPr lang="th-TH" sz="3200" dirty="0">
                <a:solidFill>
                  <a:srgbClr val="002060"/>
                </a:solidFill>
                <a:cs typeface="+mj-cs"/>
              </a:rPr>
              <a:t>๕. กรรมการหมู่บ้าน         		กรรมการ</a:t>
            </a:r>
          </a:p>
          <a:p>
            <a:pPr>
              <a:defRPr/>
            </a:pPr>
            <a:r>
              <a:rPr lang="th-TH" sz="3200" dirty="0">
                <a:solidFill>
                  <a:srgbClr val="002060"/>
                </a:solidFill>
                <a:cs typeface="+mj-cs"/>
              </a:rPr>
              <a:t>   ผู้ทรงคุณวุฒิ ๒-๑๐ คน       </a:t>
            </a:r>
          </a:p>
          <a:p>
            <a:pPr lvl="6">
              <a:buFont typeface="Arial" pitchFamily="34" charset="0"/>
              <a:buChar char="•"/>
              <a:defRPr/>
            </a:pPr>
            <a:r>
              <a:rPr lang="th-TH" sz="3200" dirty="0">
                <a:solidFill>
                  <a:srgbClr val="002060"/>
                </a:solidFill>
                <a:cs typeface="+mj-cs"/>
              </a:rPr>
              <a:t> ลำดับ ๑-๔ เป็นโดยตำแหน่ง</a:t>
            </a:r>
          </a:p>
          <a:p>
            <a:pPr lvl="6">
              <a:buFontTx/>
              <a:buChar char="•"/>
              <a:defRPr/>
            </a:pPr>
            <a:r>
              <a:rPr lang="th-TH" sz="3200" dirty="0">
                <a:solidFill>
                  <a:srgbClr val="002060"/>
                </a:solidFill>
                <a:cs typeface="+mj-cs"/>
              </a:rPr>
              <a:t> ลำดับ ๕ โดยการเลือกของราษฎร</a:t>
            </a:r>
            <a:r>
              <a:rPr lang="en-US" sz="3200" dirty="0">
                <a:solidFill>
                  <a:srgbClr val="002060"/>
                </a:solidFill>
                <a:cs typeface="+mj-cs"/>
              </a:rPr>
              <a:t> </a:t>
            </a:r>
            <a:endParaRPr lang="th-TH" sz="3200" dirty="0">
              <a:solidFill>
                <a:srgbClr val="00206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ตัวยึดท้ายกระดา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42918"/>
            <a:ext cx="5867400" cy="487363"/>
          </a:xfrm>
        </p:spPr>
        <p:txBody>
          <a:bodyPr/>
          <a:lstStyle/>
          <a:p>
            <a:pPr eaLnBrk="1" hangingPunct="1"/>
            <a:r>
              <a:rPr lang="th-TH" sz="6000" dirty="0" smtClean="0">
                <a:cs typeface="Angsana New" pitchFamily="18" charset="-34"/>
              </a:rPr>
              <a:t>แผนหมู่บ้าน/ชุมชนที่ดี</a:t>
            </a:r>
            <a:endParaRPr lang="en-US" sz="4000" dirty="0" smtClean="0">
              <a:cs typeface="Angsana New" pitchFamily="18" charset="-34"/>
            </a:endParaRPr>
          </a:p>
        </p:txBody>
      </p:sp>
      <p:grpSp>
        <p:nvGrpSpPr>
          <p:cNvPr id="72708" name="Group 21"/>
          <p:cNvGrpSpPr>
            <a:grpSpLocks/>
          </p:cNvGrpSpPr>
          <p:nvPr/>
        </p:nvGrpSpPr>
        <p:grpSpPr bwMode="auto">
          <a:xfrm>
            <a:off x="1042988" y="1700213"/>
            <a:ext cx="3744912" cy="685800"/>
            <a:chOff x="720" y="2208"/>
            <a:chExt cx="1440" cy="1898"/>
          </a:xfrm>
        </p:grpSpPr>
        <p:sp>
          <p:nvSpPr>
            <p:cNvPr id="12320" name="AutoShape 5"/>
            <p:cNvSpPr>
              <a:spLocks noChangeArrowheads="1"/>
            </p:cNvSpPr>
            <p:nvPr/>
          </p:nvSpPr>
          <p:spPr bwMode="auto">
            <a:xfrm>
              <a:off x="720" y="2208"/>
              <a:ext cx="1440" cy="167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th-TH" sz="18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72737" name="Text Box 6"/>
            <p:cNvSpPr txBox="1">
              <a:spLocks noChangeArrowheads="1"/>
            </p:cNvSpPr>
            <p:nvPr/>
          </p:nvSpPr>
          <p:spPr bwMode="auto">
            <a:xfrm>
              <a:off x="780" y="2331"/>
              <a:ext cx="1284" cy="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3600" b="1">
                  <a:solidFill>
                    <a:srgbClr val="000000"/>
                  </a:solidFill>
                  <a:cs typeface="Angsana New" pitchFamily="18" charset="-34"/>
                </a:rPr>
                <a:t>ปรัชญาเศรษฐกิจพอเพียง</a:t>
              </a:r>
              <a:endParaRPr lang="en-US" sz="2400" b="1">
                <a:solidFill>
                  <a:srgbClr val="000000"/>
                </a:solidFill>
                <a:cs typeface="Angsana New" pitchFamily="18" charset="-34"/>
              </a:endParaRPr>
            </a:p>
          </p:txBody>
        </p:sp>
      </p:grpSp>
      <p:sp>
        <p:nvSpPr>
          <p:cNvPr id="122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rot="13106671">
            <a:off x="4643438" y="1484313"/>
            <a:ext cx="1400175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72711" name="Group 23"/>
          <p:cNvGrpSpPr>
            <a:grpSpLocks/>
          </p:cNvGrpSpPr>
          <p:nvPr/>
        </p:nvGrpSpPr>
        <p:grpSpPr bwMode="auto">
          <a:xfrm>
            <a:off x="179388" y="1492250"/>
            <a:ext cx="792162" cy="928688"/>
            <a:chOff x="1920" y="1048"/>
            <a:chExt cx="1889" cy="1083"/>
          </a:xfrm>
        </p:grpSpPr>
        <p:grpSp>
          <p:nvGrpSpPr>
            <p:cNvPr id="72727" name="Group 11"/>
            <p:cNvGrpSpPr>
              <a:grpSpLocks/>
            </p:cNvGrpSpPr>
            <p:nvPr/>
          </p:nvGrpSpPr>
          <p:grpSpPr bwMode="auto">
            <a:xfrm>
              <a:off x="1920" y="1122"/>
              <a:ext cx="1889" cy="1009"/>
              <a:chOff x="1997" y="1314"/>
              <a:chExt cx="1889" cy="1009"/>
            </a:xfrm>
          </p:grpSpPr>
          <p:grpSp>
            <p:nvGrpSpPr>
              <p:cNvPr id="72729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3021" name="Oval 13"/>
                <p:cNvSpPr>
                  <a:spLocks noChangeArrowheads="1"/>
                </p:cNvSpPr>
                <p:nvPr/>
              </p:nvSpPr>
              <p:spPr bwMode="gray">
                <a:xfrm>
                  <a:off x="1992" y="1058"/>
                  <a:ext cx="1907" cy="90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180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43022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33"/>
                  <a:ext cx="1907" cy="90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180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43023" name="Oval 15"/>
              <p:cNvSpPr>
                <a:spLocks noChangeArrowheads="1"/>
              </p:cNvSpPr>
              <p:nvPr/>
            </p:nvSpPr>
            <p:spPr bwMode="gray">
              <a:xfrm>
                <a:off x="2088" y="1314"/>
                <a:ext cx="1688" cy="84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3024" name="Oval 16"/>
              <p:cNvSpPr>
                <a:spLocks noChangeArrowheads="1"/>
              </p:cNvSpPr>
              <p:nvPr/>
            </p:nvSpPr>
            <p:spPr bwMode="gray">
              <a:xfrm>
                <a:off x="2107" y="1320"/>
                <a:ext cx="1651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3025" name="Oval 17"/>
              <p:cNvSpPr>
                <a:spLocks noChangeArrowheads="1"/>
              </p:cNvSpPr>
              <p:nvPr/>
            </p:nvSpPr>
            <p:spPr bwMode="gray">
              <a:xfrm>
                <a:off x="2126" y="1327"/>
                <a:ext cx="1571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3026" name="Oval 18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sz="180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72728" name="Text Box 19"/>
            <p:cNvSpPr txBox="1">
              <a:spLocks noChangeArrowheads="1"/>
            </p:cNvSpPr>
            <p:nvPr/>
          </p:nvSpPr>
          <p:spPr bwMode="auto">
            <a:xfrm>
              <a:off x="2398" y="1048"/>
              <a:ext cx="884" cy="8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4400" b="1">
                  <a:solidFill>
                    <a:srgbClr val="FF00FF"/>
                  </a:solidFill>
                  <a:cs typeface="Angsana New" pitchFamily="18" charset="-34"/>
                </a:rPr>
                <a:t>1</a:t>
              </a:r>
              <a:endParaRPr lang="en-US" sz="2800" b="1">
                <a:solidFill>
                  <a:srgbClr val="FF00FF"/>
                </a:solidFill>
                <a:cs typeface="Angsana New" pitchFamily="18" charset="-34"/>
              </a:endParaRPr>
            </a:p>
          </p:txBody>
        </p:sp>
      </p:grpSp>
      <p:sp>
        <p:nvSpPr>
          <p:cNvPr id="12297" name="AutoShape 40"/>
          <p:cNvSpPr>
            <a:spLocks noChangeArrowheads="1"/>
          </p:cNvSpPr>
          <p:nvPr/>
        </p:nvSpPr>
        <p:spPr bwMode="auto">
          <a:xfrm>
            <a:off x="1260475" y="2420938"/>
            <a:ext cx="2454275" cy="576262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2714" name="Text Box 41"/>
          <p:cNvSpPr txBox="1">
            <a:spLocks noChangeArrowheads="1"/>
          </p:cNvSpPr>
          <p:nvPr/>
        </p:nvSpPr>
        <p:spPr bwMode="auto">
          <a:xfrm>
            <a:off x="1346200" y="2420938"/>
            <a:ext cx="2433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 dirty="0">
                <a:solidFill>
                  <a:srgbClr val="000000"/>
                </a:solidFill>
                <a:cs typeface="Angsana New" pitchFamily="18" charset="-34"/>
              </a:rPr>
              <a:t>1) การพึ่งตนเอง </a:t>
            </a:r>
            <a:r>
              <a:rPr lang="th-TH" sz="2800" b="1" dirty="0" smtClean="0">
                <a:solidFill>
                  <a:srgbClr val="000000"/>
                </a:solidFill>
                <a:cs typeface="Angsana New" pitchFamily="18" charset="-34"/>
              </a:rPr>
              <a:t> </a:t>
            </a:r>
            <a:endParaRPr lang="en-US" sz="2800" b="1" dirty="0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12299" name="AutoShape 42"/>
          <p:cNvSpPr>
            <a:spLocks noChangeArrowheads="1"/>
          </p:cNvSpPr>
          <p:nvPr/>
        </p:nvSpPr>
        <p:spPr bwMode="auto">
          <a:xfrm>
            <a:off x="1285875" y="3071813"/>
            <a:ext cx="6242050" cy="576262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2716" name="Text Box 43"/>
          <p:cNvSpPr txBox="1">
            <a:spLocks noChangeArrowheads="1"/>
          </p:cNvSpPr>
          <p:nvPr/>
        </p:nvSpPr>
        <p:spPr bwMode="auto">
          <a:xfrm>
            <a:off x="1331913" y="3068638"/>
            <a:ext cx="6026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 dirty="0">
                <a:solidFill>
                  <a:srgbClr val="000000"/>
                </a:solidFill>
                <a:cs typeface="Angsana New" pitchFamily="18" charset="-34"/>
              </a:rPr>
              <a:t>2) มีกิจกรรมที่มีลักษณะเป็นการช่วยเหลือซึ่งกันและกัน</a:t>
            </a:r>
            <a:r>
              <a:rPr lang="en-US" sz="2800" b="1" dirty="0">
                <a:solidFill>
                  <a:srgbClr val="000000"/>
                </a:solidFill>
                <a:cs typeface="Angsana New" pitchFamily="18" charset="-34"/>
              </a:rPr>
              <a:t> </a:t>
            </a:r>
            <a:r>
              <a:rPr lang="th-TH" sz="2800" b="1" dirty="0" smtClean="0">
                <a:solidFill>
                  <a:srgbClr val="000000"/>
                </a:solidFill>
                <a:cs typeface="Angsana New" pitchFamily="18" charset="-34"/>
              </a:rPr>
              <a:t> </a:t>
            </a:r>
            <a:endParaRPr lang="en-US" sz="2800" b="1" dirty="0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72717" name="Text Box 44"/>
          <p:cNvSpPr txBox="1">
            <a:spLocks noChangeArrowheads="1"/>
          </p:cNvSpPr>
          <p:nvPr/>
        </p:nvSpPr>
        <p:spPr bwMode="auto">
          <a:xfrm>
            <a:off x="1331913" y="3773488"/>
            <a:ext cx="6954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2800" b="1" dirty="0">
                <a:solidFill>
                  <a:srgbClr val="000000"/>
                </a:solidFill>
                <a:cs typeface="Angsana New" pitchFamily="18" charset="-34"/>
              </a:rPr>
              <a:t>3) มีกิจกรรมส่งเสริมให้คนในหมู่บ้านเก็บออมเงินในรูปแบบต่าง ๆ</a:t>
            </a:r>
            <a:r>
              <a:rPr lang="en-US" sz="2800" b="1" dirty="0">
                <a:solidFill>
                  <a:srgbClr val="000000"/>
                </a:solidFill>
                <a:cs typeface="Angsana New" pitchFamily="18" charset="-34"/>
              </a:rPr>
              <a:t> </a:t>
            </a:r>
            <a:r>
              <a:rPr lang="th-TH" sz="2800" b="1" dirty="0" smtClean="0">
                <a:solidFill>
                  <a:srgbClr val="000000"/>
                </a:solidFill>
                <a:cs typeface="Angsana New" pitchFamily="18" charset="-34"/>
              </a:rPr>
              <a:t> </a:t>
            </a:r>
            <a:endParaRPr lang="en-US" sz="2800" b="1" dirty="0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12302" name="AutoShape 46"/>
          <p:cNvSpPr>
            <a:spLocks noChangeArrowheads="1"/>
          </p:cNvSpPr>
          <p:nvPr/>
        </p:nvSpPr>
        <p:spPr bwMode="auto">
          <a:xfrm>
            <a:off x="1258888" y="3716338"/>
            <a:ext cx="7027862" cy="576262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2303" name="AutoShape 47"/>
          <p:cNvSpPr>
            <a:spLocks noChangeArrowheads="1"/>
          </p:cNvSpPr>
          <p:nvPr/>
        </p:nvSpPr>
        <p:spPr bwMode="auto">
          <a:xfrm>
            <a:off x="1258888" y="4365625"/>
            <a:ext cx="2098675" cy="576263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2720" name="Text Box 48"/>
          <p:cNvSpPr txBox="1">
            <a:spLocks noChangeArrowheads="1"/>
          </p:cNvSpPr>
          <p:nvPr/>
        </p:nvSpPr>
        <p:spPr bwMode="auto">
          <a:xfrm>
            <a:off x="1331913" y="4349750"/>
            <a:ext cx="67691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2800" b="1" dirty="0">
                <a:solidFill>
                  <a:srgbClr val="000000"/>
                </a:solidFill>
                <a:cs typeface="Angsana New" pitchFamily="18" charset="-34"/>
              </a:rPr>
              <a:t>4) ภูมิคุ้มกัน</a:t>
            </a:r>
            <a:r>
              <a:rPr lang="en-US" sz="2800" b="1" dirty="0">
                <a:solidFill>
                  <a:srgbClr val="000000"/>
                </a:solidFill>
                <a:cs typeface="Angsana New" pitchFamily="18" charset="-34"/>
              </a:rPr>
              <a:t> </a:t>
            </a:r>
            <a:r>
              <a:rPr lang="th-TH" sz="2800" b="1" dirty="0" smtClean="0">
                <a:solidFill>
                  <a:srgbClr val="000000"/>
                </a:solidFill>
                <a:cs typeface="Angsana New" pitchFamily="18" charset="-34"/>
              </a:rPr>
              <a:t> </a:t>
            </a:r>
            <a:endParaRPr lang="en-US" sz="2800" b="1" dirty="0">
              <a:solidFill>
                <a:srgbClr val="000000"/>
              </a:solidFill>
              <a:cs typeface="Angsana New" pitchFamily="18" charset="-34"/>
            </a:endParaRPr>
          </a:p>
          <a:p>
            <a:pPr eaLnBrk="0" hangingPunct="0"/>
            <a:r>
              <a:rPr lang="th-TH" sz="2800" b="1" dirty="0">
                <a:solidFill>
                  <a:srgbClr val="000000"/>
                </a:solidFill>
                <a:cs typeface="Angsana New" pitchFamily="18" charset="-34"/>
              </a:rPr>
              <a:t>  </a:t>
            </a:r>
            <a:endParaRPr lang="en-US" sz="2800" b="1" dirty="0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12305" name="AutoShape 49"/>
          <p:cNvSpPr>
            <a:spLocks noChangeArrowheads="1"/>
          </p:cNvSpPr>
          <p:nvPr/>
        </p:nvSpPr>
        <p:spPr bwMode="auto">
          <a:xfrm>
            <a:off x="1258888" y="5013325"/>
            <a:ext cx="3170237" cy="576263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2722" name="Text Box 50"/>
          <p:cNvSpPr txBox="1">
            <a:spLocks noChangeArrowheads="1"/>
          </p:cNvSpPr>
          <p:nvPr/>
        </p:nvSpPr>
        <p:spPr bwMode="auto">
          <a:xfrm>
            <a:off x="1331913" y="4997450"/>
            <a:ext cx="67691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2800" b="1" dirty="0">
                <a:solidFill>
                  <a:srgbClr val="000000"/>
                </a:solidFill>
                <a:cs typeface="Angsana New" pitchFamily="18" charset="-34"/>
              </a:rPr>
              <a:t>5) ภูมิปัญญาชาวบ้าน</a:t>
            </a:r>
            <a:r>
              <a:rPr lang="en-US" sz="2800" b="1" dirty="0">
                <a:solidFill>
                  <a:srgbClr val="000000"/>
                </a:solidFill>
                <a:cs typeface="Angsana New" pitchFamily="18" charset="-34"/>
              </a:rPr>
              <a:t> </a:t>
            </a:r>
            <a:r>
              <a:rPr lang="th-TH" sz="2800" b="1" dirty="0" smtClean="0">
                <a:solidFill>
                  <a:srgbClr val="000000"/>
                </a:solidFill>
                <a:cs typeface="Angsana New" pitchFamily="18" charset="-34"/>
              </a:rPr>
              <a:t> </a:t>
            </a:r>
            <a:endParaRPr lang="en-US" sz="2800" b="1" dirty="0">
              <a:solidFill>
                <a:srgbClr val="000000"/>
              </a:solidFill>
              <a:cs typeface="Angsana New" pitchFamily="18" charset="-34"/>
            </a:endParaRPr>
          </a:p>
          <a:p>
            <a:pPr eaLnBrk="0" hangingPunct="0"/>
            <a:r>
              <a:rPr lang="th-TH" sz="2800" b="1" dirty="0">
                <a:solidFill>
                  <a:srgbClr val="000000"/>
                </a:solidFill>
                <a:cs typeface="Angsana New" pitchFamily="18" charset="-34"/>
              </a:rPr>
              <a:t> </a:t>
            </a:r>
            <a:endParaRPr lang="en-US" sz="2800" b="1" dirty="0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12307" name="AutoShape 51"/>
          <p:cNvSpPr>
            <a:spLocks noChangeArrowheads="1"/>
          </p:cNvSpPr>
          <p:nvPr/>
        </p:nvSpPr>
        <p:spPr bwMode="auto">
          <a:xfrm>
            <a:off x="1258888" y="5661025"/>
            <a:ext cx="5527675" cy="576263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2724" name="Text Box 52"/>
          <p:cNvSpPr txBox="1">
            <a:spLocks noChangeArrowheads="1"/>
          </p:cNvSpPr>
          <p:nvPr/>
        </p:nvSpPr>
        <p:spPr bwMode="auto">
          <a:xfrm>
            <a:off x="1331913" y="5645150"/>
            <a:ext cx="67691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2800" b="1" dirty="0">
                <a:solidFill>
                  <a:srgbClr val="000000"/>
                </a:solidFill>
                <a:cs typeface="Angsana New" pitchFamily="18" charset="-34"/>
              </a:rPr>
              <a:t>6) อนุรักษ์ทรัพยากรธรรมชาติและสิ่งแวดล้อม</a:t>
            </a:r>
            <a:r>
              <a:rPr lang="en-US" sz="2800" b="1" dirty="0">
                <a:solidFill>
                  <a:srgbClr val="000000"/>
                </a:solidFill>
                <a:cs typeface="Angsana New" pitchFamily="18" charset="-34"/>
              </a:rPr>
              <a:t> </a:t>
            </a:r>
            <a:r>
              <a:rPr lang="th-TH" sz="2800" b="1" dirty="0" smtClean="0">
                <a:solidFill>
                  <a:srgbClr val="000000"/>
                </a:solidFill>
                <a:cs typeface="Angsana New" pitchFamily="18" charset="-34"/>
              </a:rPr>
              <a:t> </a:t>
            </a:r>
            <a:endParaRPr lang="en-US" sz="2800" b="1" dirty="0">
              <a:solidFill>
                <a:srgbClr val="000000"/>
              </a:solidFill>
              <a:cs typeface="Angsana New" pitchFamily="18" charset="-34"/>
            </a:endParaRPr>
          </a:p>
          <a:p>
            <a:pPr eaLnBrk="0" hangingPunct="0"/>
            <a:r>
              <a:rPr lang="th-TH" sz="2800" b="1" dirty="0">
                <a:solidFill>
                  <a:srgbClr val="000000"/>
                </a:solidFill>
                <a:cs typeface="Angsana New" pitchFamily="18" charset="-34"/>
              </a:rPr>
              <a:t>  </a:t>
            </a:r>
            <a:endParaRPr lang="en-US" sz="2800" b="1" dirty="0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 rot="13103659">
            <a:off x="4787900" y="134143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ตัวยึดท้ายกระดา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grpSp>
        <p:nvGrpSpPr>
          <p:cNvPr id="73732" name="Group 3"/>
          <p:cNvGrpSpPr>
            <a:grpSpLocks/>
          </p:cNvGrpSpPr>
          <p:nvPr/>
        </p:nvGrpSpPr>
        <p:grpSpPr bwMode="auto">
          <a:xfrm>
            <a:off x="1042988" y="1922463"/>
            <a:ext cx="2233612" cy="685800"/>
            <a:chOff x="720" y="2208"/>
            <a:chExt cx="1440" cy="1898"/>
          </a:xfrm>
        </p:grpSpPr>
        <p:sp>
          <p:nvSpPr>
            <p:cNvPr id="13341" name="AutoShape 4"/>
            <p:cNvSpPr>
              <a:spLocks noChangeArrowheads="1"/>
            </p:cNvSpPr>
            <p:nvPr/>
          </p:nvSpPr>
          <p:spPr bwMode="auto">
            <a:xfrm>
              <a:off x="720" y="2208"/>
              <a:ext cx="1440" cy="167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th-TH" sz="18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73758" name="Text Box 5"/>
            <p:cNvSpPr txBox="1">
              <a:spLocks noChangeArrowheads="1"/>
            </p:cNvSpPr>
            <p:nvPr/>
          </p:nvSpPr>
          <p:spPr bwMode="auto">
            <a:xfrm>
              <a:off x="780" y="2331"/>
              <a:ext cx="1284" cy="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3600" b="1">
                  <a:solidFill>
                    <a:srgbClr val="000000"/>
                  </a:solidFill>
                  <a:cs typeface="Angsana New" pitchFamily="18" charset="-34"/>
                </a:rPr>
                <a:t>การมีส่วนร่วม</a:t>
              </a:r>
              <a:endParaRPr lang="en-US" sz="2400" b="1">
                <a:solidFill>
                  <a:srgbClr val="000000"/>
                </a:solidFill>
                <a:cs typeface="Angsana New" pitchFamily="18" charset="-34"/>
              </a:endParaRPr>
            </a:p>
          </p:txBody>
        </p:sp>
      </p:grpSp>
      <p:sp>
        <p:nvSpPr>
          <p:cNvPr id="13317" name="AutoShape 6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69639" name="Freeform 7"/>
          <p:cNvSpPr>
            <a:spLocks/>
          </p:cNvSpPr>
          <p:nvPr/>
        </p:nvSpPr>
        <p:spPr bwMode="gray">
          <a:xfrm rot="12360677">
            <a:off x="3492500" y="1706563"/>
            <a:ext cx="1400175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73735" name="Group 8"/>
          <p:cNvGrpSpPr>
            <a:grpSpLocks/>
          </p:cNvGrpSpPr>
          <p:nvPr/>
        </p:nvGrpSpPr>
        <p:grpSpPr bwMode="auto">
          <a:xfrm>
            <a:off x="179388" y="1714500"/>
            <a:ext cx="792162" cy="928688"/>
            <a:chOff x="1920" y="1048"/>
            <a:chExt cx="1889" cy="1083"/>
          </a:xfrm>
        </p:grpSpPr>
        <p:grpSp>
          <p:nvGrpSpPr>
            <p:cNvPr id="73748" name="Group 9"/>
            <p:cNvGrpSpPr>
              <a:grpSpLocks/>
            </p:cNvGrpSpPr>
            <p:nvPr/>
          </p:nvGrpSpPr>
          <p:grpSpPr bwMode="auto">
            <a:xfrm>
              <a:off x="1920" y="1122"/>
              <a:ext cx="1889" cy="1009"/>
              <a:chOff x="1997" y="1314"/>
              <a:chExt cx="1889" cy="1009"/>
            </a:xfrm>
          </p:grpSpPr>
          <p:grpSp>
            <p:nvGrpSpPr>
              <p:cNvPr id="73750" name="Group 10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9643" name="Oval 11"/>
                <p:cNvSpPr>
                  <a:spLocks noChangeArrowheads="1"/>
                </p:cNvSpPr>
                <p:nvPr/>
              </p:nvSpPr>
              <p:spPr bwMode="gray">
                <a:xfrm>
                  <a:off x="1992" y="1058"/>
                  <a:ext cx="1907" cy="90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180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69644" name="Oval 12"/>
                <p:cNvSpPr>
                  <a:spLocks noChangeArrowheads="1"/>
                </p:cNvSpPr>
                <p:nvPr/>
              </p:nvSpPr>
              <p:spPr bwMode="gray">
                <a:xfrm>
                  <a:off x="1973" y="1033"/>
                  <a:ext cx="1907" cy="90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180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2088" y="1314"/>
                <a:ext cx="1688" cy="84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9646" name="Oval 14"/>
              <p:cNvSpPr>
                <a:spLocks noChangeArrowheads="1"/>
              </p:cNvSpPr>
              <p:nvPr/>
            </p:nvSpPr>
            <p:spPr bwMode="gray">
              <a:xfrm>
                <a:off x="2107" y="1320"/>
                <a:ext cx="1651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9647" name="Oval 15"/>
              <p:cNvSpPr>
                <a:spLocks noChangeArrowheads="1"/>
              </p:cNvSpPr>
              <p:nvPr/>
            </p:nvSpPr>
            <p:spPr bwMode="gray">
              <a:xfrm>
                <a:off x="2126" y="1327"/>
                <a:ext cx="1571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9648" name="Oval 16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sz="180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73749" name="Text Box 17"/>
            <p:cNvSpPr txBox="1">
              <a:spLocks noChangeArrowheads="1"/>
            </p:cNvSpPr>
            <p:nvPr/>
          </p:nvSpPr>
          <p:spPr bwMode="auto">
            <a:xfrm>
              <a:off x="2398" y="1048"/>
              <a:ext cx="884" cy="8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4400" b="1">
                  <a:solidFill>
                    <a:srgbClr val="FF00FF"/>
                  </a:solidFill>
                  <a:cs typeface="Angsana New" pitchFamily="18" charset="-34"/>
                </a:rPr>
                <a:t>2</a:t>
              </a:r>
              <a:endParaRPr lang="en-US" sz="2800" b="1">
                <a:solidFill>
                  <a:srgbClr val="FF00FF"/>
                </a:solidFill>
                <a:cs typeface="Angsana New" pitchFamily="18" charset="-34"/>
              </a:endParaRPr>
            </a:p>
          </p:txBody>
        </p:sp>
      </p:grpSp>
      <p:sp>
        <p:nvSpPr>
          <p:cNvPr id="13321" name="AutoShape 19"/>
          <p:cNvSpPr>
            <a:spLocks noChangeArrowheads="1"/>
          </p:cNvSpPr>
          <p:nvPr/>
        </p:nvSpPr>
        <p:spPr bwMode="auto">
          <a:xfrm>
            <a:off x="1260475" y="2697163"/>
            <a:ext cx="5454650" cy="576262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8" name="Text Box 20"/>
          <p:cNvSpPr txBox="1">
            <a:spLocks noChangeArrowheads="1"/>
          </p:cNvSpPr>
          <p:nvPr/>
        </p:nvSpPr>
        <p:spPr bwMode="auto">
          <a:xfrm>
            <a:off x="1346200" y="2643188"/>
            <a:ext cx="5241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>
                <a:solidFill>
                  <a:srgbClr val="000000"/>
                </a:solidFill>
                <a:cs typeface="Angsana New" pitchFamily="18" charset="-34"/>
              </a:rPr>
              <a:t>1) การมีส่วนร่วมของคนในหมู่บ้าน/ชุมชน  </a:t>
            </a:r>
            <a:endParaRPr lang="en-US" sz="2800" b="1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13323" name="AutoShape 21"/>
          <p:cNvSpPr>
            <a:spLocks noChangeArrowheads="1"/>
          </p:cNvSpPr>
          <p:nvPr/>
        </p:nvSpPr>
        <p:spPr bwMode="auto">
          <a:xfrm>
            <a:off x="1258888" y="3330575"/>
            <a:ext cx="7099300" cy="576263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40" name="Text Box 22"/>
          <p:cNvSpPr txBox="1">
            <a:spLocks noChangeArrowheads="1"/>
          </p:cNvSpPr>
          <p:nvPr/>
        </p:nvSpPr>
        <p:spPr bwMode="auto">
          <a:xfrm>
            <a:off x="1331913" y="3290888"/>
            <a:ext cx="6954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>
                <a:solidFill>
                  <a:srgbClr val="000000"/>
                </a:solidFill>
                <a:cs typeface="Angsana New" pitchFamily="18" charset="-34"/>
              </a:rPr>
              <a:t>2) การมีส่วนร่วมของหน่วยงานภาครัฐ รัฐวิสาหกิจ องค์กรเอกชน</a:t>
            </a:r>
            <a:endParaRPr lang="en-US" sz="2800" b="1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73741" name="Text Box 23"/>
          <p:cNvSpPr txBox="1">
            <a:spLocks noChangeArrowheads="1"/>
          </p:cNvSpPr>
          <p:nvPr/>
        </p:nvSpPr>
        <p:spPr bwMode="auto">
          <a:xfrm>
            <a:off x="1331913" y="3995738"/>
            <a:ext cx="6769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2800" b="1">
                <a:solidFill>
                  <a:srgbClr val="000000"/>
                </a:solidFill>
                <a:cs typeface="Angsana New" pitchFamily="18" charset="-34"/>
              </a:rPr>
              <a:t>3) ลักษณะของการมีส่วนร่วม (ร่วมคิด ร่วมตัดสินใจ กิจกรรม</a:t>
            </a:r>
            <a:br>
              <a:rPr lang="th-TH" sz="2800" b="1">
                <a:solidFill>
                  <a:srgbClr val="000000"/>
                </a:solidFill>
                <a:cs typeface="Angsana New" pitchFamily="18" charset="-34"/>
              </a:rPr>
            </a:br>
            <a:r>
              <a:rPr lang="th-TH" sz="2800" b="1">
                <a:solidFill>
                  <a:srgbClr val="000000"/>
                </a:solidFill>
                <a:cs typeface="Angsana New" pitchFamily="18" charset="-34"/>
              </a:rPr>
              <a:t>   วิเคราะห์  ดำเนินงาน ติดตามประเมินผล และใช้ประโยชน์)</a:t>
            </a:r>
            <a:endParaRPr lang="en-US" sz="2800" b="1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13326" name="AutoShape 24"/>
          <p:cNvSpPr>
            <a:spLocks noChangeArrowheads="1"/>
          </p:cNvSpPr>
          <p:nvPr/>
        </p:nvSpPr>
        <p:spPr bwMode="auto">
          <a:xfrm>
            <a:off x="1258888" y="3992563"/>
            <a:ext cx="7170737" cy="1008062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69664" name="Freeform 32"/>
          <p:cNvSpPr>
            <a:spLocks/>
          </p:cNvSpPr>
          <p:nvPr/>
        </p:nvSpPr>
        <p:spPr bwMode="gray">
          <a:xfrm rot="12357482">
            <a:off x="3636963" y="15636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resh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201TGp_edu_light_v2">
  <a:themeElements>
    <a:clrScheme name="201TGp_edu_light_v2 3">
      <a:dk1>
        <a:srgbClr val="000000"/>
      </a:dk1>
      <a:lt1>
        <a:srgbClr val="FFFFFF"/>
      </a:lt1>
      <a:dk2>
        <a:srgbClr val="480048"/>
      </a:dk2>
      <a:lt2>
        <a:srgbClr val="C0C0C0"/>
      </a:lt2>
      <a:accent1>
        <a:srgbClr val="2353D9"/>
      </a:accent1>
      <a:accent2>
        <a:srgbClr val="38A0DA"/>
      </a:accent2>
      <a:accent3>
        <a:srgbClr val="FFFFFF"/>
      </a:accent3>
      <a:accent4>
        <a:srgbClr val="000000"/>
      </a:accent4>
      <a:accent5>
        <a:srgbClr val="ACB3E9"/>
      </a:accent5>
      <a:accent6>
        <a:srgbClr val="3291C5"/>
      </a:accent6>
      <a:hlink>
        <a:srgbClr val="009999"/>
      </a:hlink>
      <a:folHlink>
        <a:srgbClr val="D77A5D"/>
      </a:folHlink>
    </a:clrScheme>
    <a:fontScheme name="201TGp_edu_light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1TGp_edu_light_v2 1">
        <a:dk1>
          <a:srgbClr val="000000"/>
        </a:dk1>
        <a:lt1>
          <a:srgbClr val="FFFFFF"/>
        </a:lt1>
        <a:dk2>
          <a:srgbClr val="660033"/>
        </a:dk2>
        <a:lt2>
          <a:srgbClr val="C0C0C0"/>
        </a:lt2>
        <a:accent1>
          <a:srgbClr val="0E50A8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AB3D1"/>
        </a:accent5>
        <a:accent6>
          <a:srgbClr val="CE7C2A"/>
        </a:accent6>
        <a:hlink>
          <a:srgbClr val="0099CC"/>
        </a:hlink>
        <a:folHlink>
          <a:srgbClr val="736F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TGp_edu_light_v2 2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64B4DC"/>
        </a:accent1>
        <a:accent2>
          <a:srgbClr val="EA4A46"/>
        </a:accent2>
        <a:accent3>
          <a:srgbClr val="FFFFFF"/>
        </a:accent3>
        <a:accent4>
          <a:srgbClr val="000000"/>
        </a:accent4>
        <a:accent5>
          <a:srgbClr val="B8D6EB"/>
        </a:accent5>
        <a:accent6>
          <a:srgbClr val="D4423F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TGp_edu_light_v2 3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2353D9"/>
        </a:accent1>
        <a:accent2>
          <a:srgbClr val="38A0DA"/>
        </a:accent2>
        <a:accent3>
          <a:srgbClr val="FFFFFF"/>
        </a:accent3>
        <a:accent4>
          <a:srgbClr val="000000"/>
        </a:accent4>
        <a:accent5>
          <a:srgbClr val="ACB3E9"/>
        </a:accent5>
        <a:accent6>
          <a:srgbClr val="3291C5"/>
        </a:accent6>
        <a:hlink>
          <a:srgbClr val="009999"/>
        </a:hlink>
        <a:folHlink>
          <a:srgbClr val="D77A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3323</TotalTime>
  <Words>1126</Words>
  <Application>Microsoft Office PowerPoint</Application>
  <PresentationFormat>นำเสนอทางหน้าจอ (4:3)</PresentationFormat>
  <Paragraphs>202</Paragraphs>
  <Slides>26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3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26</vt:i4>
      </vt:variant>
    </vt:vector>
  </HeadingPairs>
  <TitlesOfParts>
    <vt:vector size="30" baseType="lpstr">
      <vt:lpstr>การออกแบบเริ่มต้น</vt:lpstr>
      <vt:lpstr>Fresh</vt:lpstr>
      <vt:lpstr>1_201TGp_edu_light_v2</vt:lpstr>
      <vt:lpstr>Image</vt:lpstr>
      <vt:lpstr>แผนพัฒนาหมู่บ้าน/ชุมชน</vt:lpstr>
      <vt:lpstr>ความสำคัญของแผนพัฒนาหมู่บ้าน</vt:lpstr>
      <vt:lpstr>ภาพนิ่ง 3</vt:lpstr>
      <vt:lpstr>ภาพนิ่ง 4</vt:lpstr>
      <vt:lpstr>การเชื่อมโยงแผนพัฒนาหมู่บ้าน/แผนชุมชน</vt:lpstr>
      <vt:lpstr>ภาพนิ่ง 6</vt:lpstr>
      <vt:lpstr>ภาพนิ่ง 7</vt:lpstr>
      <vt:lpstr>แผนหมู่บ้าน/ชุมชนที่ดี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กลยุทธ์การจัดทำแผนชุมชน                ที่มีประสิทธิภาพ</vt:lpstr>
      <vt:lpstr>1. กลยุทธ์ = วิธีการ </vt:lpstr>
      <vt:lpstr>2. ต้องรู้จุดมุ่งหมาย</vt:lpstr>
      <vt:lpstr>3. แผนชุมชน คือ อะไร ?</vt:lpstr>
      <vt:lpstr>4.  แนวคิดการจัดทำแผนชุมชน</vt:lpstr>
      <vt:lpstr>5. ทำแผนชุมชนให้มีประสิทธิภาพได้อย่างไร</vt:lpstr>
      <vt:lpstr>5. ทำแผนชุมชนให้มีประสิทธิภาพได้อย่างไร</vt:lpstr>
      <vt:lpstr>5. ทำแผนชุมชนให้มีประสิทธิภาพได้อย่างไร</vt:lpstr>
      <vt:lpstr>5. ทำแผนชุมชนให้มีประสิทธิภาพได้อย่างไร</vt:lpstr>
      <vt:lpstr>6. ใครเป็นผู้จัดทำแผนชุมชน?</vt:lpstr>
      <vt:lpstr>7.ตัวชี้วัดแผนชุมชนที่มีคุณภาพ</vt:lpstr>
      <vt:lpstr>ภาพนิ่ง 25</vt:lpstr>
      <vt:lpstr>ภาพนิ่ง 26</vt:lpstr>
    </vt:vector>
  </TitlesOfParts>
  <Company>กระทรวงมหาดไทย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Owner</dc:creator>
  <cp:lastModifiedBy>KKD 2011 V.2</cp:lastModifiedBy>
  <cp:revision>294</cp:revision>
  <dcterms:created xsi:type="dcterms:W3CDTF">2008-06-25T03:39:28Z</dcterms:created>
  <dcterms:modified xsi:type="dcterms:W3CDTF">2015-12-09T08:18:15Z</dcterms:modified>
</cp:coreProperties>
</file>